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 id="2147483700" r:id="rId3"/>
    <p:sldMasterId id="2147483712" r:id="rId4"/>
    <p:sldMasterId id="2147483724" r:id="rId5"/>
    <p:sldMasterId id="2147483736" r:id="rId6"/>
    <p:sldMasterId id="2147483748" r:id="rId7"/>
  </p:sldMasterIdLst>
  <p:notesMasterIdLst>
    <p:notesMasterId r:id="rId43"/>
  </p:notesMasterIdLst>
  <p:sldIdLst>
    <p:sldId id="256" r:id="rId8"/>
    <p:sldId id="291" r:id="rId9"/>
    <p:sldId id="258" r:id="rId10"/>
    <p:sldId id="265" r:id="rId11"/>
    <p:sldId id="259" r:id="rId12"/>
    <p:sldId id="257" r:id="rId13"/>
    <p:sldId id="263" r:id="rId14"/>
    <p:sldId id="261" r:id="rId15"/>
    <p:sldId id="262" r:id="rId16"/>
    <p:sldId id="264" r:id="rId17"/>
    <p:sldId id="267" r:id="rId18"/>
    <p:sldId id="260" r:id="rId19"/>
    <p:sldId id="266" r:id="rId20"/>
    <p:sldId id="293" r:id="rId21"/>
    <p:sldId id="272" r:id="rId22"/>
    <p:sldId id="285" r:id="rId23"/>
    <p:sldId id="270" r:id="rId24"/>
    <p:sldId id="274" r:id="rId25"/>
    <p:sldId id="287" r:id="rId26"/>
    <p:sldId id="288" r:id="rId27"/>
    <p:sldId id="296" r:id="rId28"/>
    <p:sldId id="292" r:id="rId29"/>
    <p:sldId id="289" r:id="rId30"/>
    <p:sldId id="290" r:id="rId31"/>
    <p:sldId id="286" r:id="rId32"/>
    <p:sldId id="273" r:id="rId33"/>
    <p:sldId id="277" r:id="rId34"/>
    <p:sldId id="279" r:id="rId35"/>
    <p:sldId id="280" r:id="rId36"/>
    <p:sldId id="283" r:id="rId37"/>
    <p:sldId id="281" r:id="rId38"/>
    <p:sldId id="294" r:id="rId39"/>
    <p:sldId id="295" r:id="rId40"/>
    <p:sldId id="282" r:id="rId41"/>
    <p:sldId id="28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initials="N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7017"/>
    <a:srgbClr val="FF3300"/>
    <a:srgbClr val="FB9B8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93" autoAdjust="0"/>
    <p:restoredTop sz="93662" autoAdjust="0"/>
  </p:normalViewPr>
  <p:slideViewPr>
    <p:cSldViewPr>
      <p:cViewPr>
        <p:scale>
          <a:sx n="70" d="100"/>
          <a:sy n="70" d="100"/>
        </p:scale>
        <p:origin x="-13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9679E3-051D-4975-B0F9-81D3B1F0938A}" type="doc">
      <dgm:prSet loTypeId="urn:microsoft.com/office/officeart/2005/8/layout/list1" loCatId="list" qsTypeId="urn:microsoft.com/office/officeart/2005/8/quickstyle/simple3" qsCatId="simple" csTypeId="urn:microsoft.com/office/officeart/2005/8/colors/accent6_1" csCatId="accent6" phldr="1"/>
      <dgm:spPr/>
      <dgm:t>
        <a:bodyPr/>
        <a:lstStyle/>
        <a:p>
          <a:endParaRPr lang="en-US"/>
        </a:p>
      </dgm:t>
    </dgm:pt>
    <dgm:pt modelId="{0A233BA6-E1ED-4179-94F1-7D44DF12A2E2}">
      <dgm:prSet phldrT="[Text]"/>
      <dgm:spPr/>
      <dgm:t>
        <a:bodyPr/>
        <a:lstStyle/>
        <a:p>
          <a:r>
            <a:rPr lang="en-US" dirty="0" smtClean="0"/>
            <a:t>Determine the objectives of the marketing research project and define the problem	</a:t>
          </a:r>
          <a:endParaRPr lang="en-US" dirty="0"/>
        </a:p>
      </dgm:t>
    </dgm:pt>
    <dgm:pt modelId="{4B7C3FE5-F5A8-4C50-A466-17013A92D41B}" type="parTrans" cxnId="{23FD510E-0EA9-4AB9-93B6-3FDFAE9B982E}">
      <dgm:prSet/>
      <dgm:spPr/>
      <dgm:t>
        <a:bodyPr/>
        <a:lstStyle/>
        <a:p>
          <a:endParaRPr lang="en-US"/>
        </a:p>
      </dgm:t>
    </dgm:pt>
    <dgm:pt modelId="{094917DF-3DC0-445D-9D7C-6204A6341F9C}" type="sibTrans" cxnId="{23FD510E-0EA9-4AB9-93B6-3FDFAE9B982E}">
      <dgm:prSet/>
      <dgm:spPr/>
      <dgm:t>
        <a:bodyPr/>
        <a:lstStyle/>
        <a:p>
          <a:endParaRPr lang="en-US"/>
        </a:p>
      </dgm:t>
    </dgm:pt>
    <dgm:pt modelId="{1313B15A-D29D-4EE5-88C7-79B0E7C6D4A0}">
      <dgm:prSet phldrT="[Text]"/>
      <dgm:spPr/>
      <dgm:t>
        <a:bodyPr/>
        <a:lstStyle/>
        <a:p>
          <a:r>
            <a:rPr lang="en-US" dirty="0" smtClean="0"/>
            <a:t>Specify the objectives of qualitative research</a:t>
          </a:r>
          <a:endParaRPr lang="en-US" dirty="0"/>
        </a:p>
      </dgm:t>
    </dgm:pt>
    <dgm:pt modelId="{5FD74192-2D44-4C6C-9120-FD8B5094D71E}" type="parTrans" cxnId="{47841325-0C5E-48EA-A6D6-31D1D8013BFC}">
      <dgm:prSet/>
      <dgm:spPr/>
      <dgm:t>
        <a:bodyPr/>
        <a:lstStyle/>
        <a:p>
          <a:endParaRPr lang="en-US"/>
        </a:p>
      </dgm:t>
    </dgm:pt>
    <dgm:pt modelId="{3D52B525-9DAD-4178-B83A-92D3304CABBB}" type="sibTrans" cxnId="{47841325-0C5E-48EA-A6D6-31D1D8013BFC}">
      <dgm:prSet/>
      <dgm:spPr/>
      <dgm:t>
        <a:bodyPr/>
        <a:lstStyle/>
        <a:p>
          <a:endParaRPr lang="en-US"/>
        </a:p>
      </dgm:t>
    </dgm:pt>
    <dgm:pt modelId="{70869262-1B49-410E-AB10-457D4542C7DA}">
      <dgm:prSet phldrT="[Text]"/>
      <dgm:spPr/>
      <dgm:t>
        <a:bodyPr/>
        <a:lstStyle/>
        <a:p>
          <a:r>
            <a:rPr lang="en-US" dirty="0" smtClean="0"/>
            <a:t>State the objectives/questions to be answered by focus groups</a:t>
          </a:r>
          <a:endParaRPr lang="en-US" dirty="0"/>
        </a:p>
      </dgm:t>
    </dgm:pt>
    <dgm:pt modelId="{A07C8405-8337-4CEF-B7CB-9AD2A3E9C00B}" type="parTrans" cxnId="{02EF2C23-43E1-4550-BE83-BB9BB35B64CB}">
      <dgm:prSet/>
      <dgm:spPr/>
      <dgm:t>
        <a:bodyPr/>
        <a:lstStyle/>
        <a:p>
          <a:endParaRPr lang="en-US"/>
        </a:p>
      </dgm:t>
    </dgm:pt>
    <dgm:pt modelId="{B7A9DB66-615A-4CBB-B860-D4A9A284E79A}" type="sibTrans" cxnId="{02EF2C23-43E1-4550-BE83-BB9BB35B64CB}">
      <dgm:prSet/>
      <dgm:spPr/>
      <dgm:t>
        <a:bodyPr/>
        <a:lstStyle/>
        <a:p>
          <a:endParaRPr lang="en-US"/>
        </a:p>
      </dgm:t>
    </dgm:pt>
    <dgm:pt modelId="{3970EFF1-59E4-4A1A-BDA8-DFED58543451}">
      <dgm:prSet/>
      <dgm:spPr/>
      <dgm:t>
        <a:bodyPr/>
        <a:lstStyle/>
        <a:p>
          <a:r>
            <a:rPr lang="en-US" dirty="0" smtClean="0"/>
            <a:t>Write a screening questionnaire</a:t>
          </a:r>
          <a:endParaRPr lang="en-US" dirty="0"/>
        </a:p>
      </dgm:t>
    </dgm:pt>
    <dgm:pt modelId="{0101D04A-E966-46C8-908C-4F0C694BECE0}" type="parTrans" cxnId="{9F1FD131-6DF7-4928-BA3C-6BF68AA9C851}">
      <dgm:prSet/>
      <dgm:spPr/>
      <dgm:t>
        <a:bodyPr/>
        <a:lstStyle/>
        <a:p>
          <a:endParaRPr lang="en-US"/>
        </a:p>
      </dgm:t>
    </dgm:pt>
    <dgm:pt modelId="{39E54556-1778-4184-A59E-CD5C13CB1916}" type="sibTrans" cxnId="{9F1FD131-6DF7-4928-BA3C-6BF68AA9C851}">
      <dgm:prSet/>
      <dgm:spPr/>
      <dgm:t>
        <a:bodyPr/>
        <a:lstStyle/>
        <a:p>
          <a:endParaRPr lang="en-US"/>
        </a:p>
      </dgm:t>
    </dgm:pt>
    <dgm:pt modelId="{0A58F3A0-CC9C-4D9A-9D3C-D53175E1602A}">
      <dgm:prSet/>
      <dgm:spPr/>
      <dgm:t>
        <a:bodyPr/>
        <a:lstStyle/>
        <a:p>
          <a:r>
            <a:rPr lang="en-US" dirty="0" smtClean="0"/>
            <a:t>Develop a moderator’s outline</a:t>
          </a:r>
          <a:endParaRPr lang="en-US" dirty="0"/>
        </a:p>
      </dgm:t>
    </dgm:pt>
    <dgm:pt modelId="{0875CF4C-F628-484E-BB82-F30C95D15B94}" type="parTrans" cxnId="{87F03541-D134-4700-A132-F5B9C1FEAD88}">
      <dgm:prSet/>
      <dgm:spPr/>
      <dgm:t>
        <a:bodyPr/>
        <a:lstStyle/>
        <a:p>
          <a:endParaRPr lang="en-US"/>
        </a:p>
      </dgm:t>
    </dgm:pt>
    <dgm:pt modelId="{925724AF-7F5E-4AED-A4DC-49CCEBFD49BF}" type="sibTrans" cxnId="{87F03541-D134-4700-A132-F5B9C1FEAD88}">
      <dgm:prSet/>
      <dgm:spPr/>
      <dgm:t>
        <a:bodyPr/>
        <a:lstStyle/>
        <a:p>
          <a:endParaRPr lang="en-US"/>
        </a:p>
      </dgm:t>
    </dgm:pt>
    <dgm:pt modelId="{D06F691B-1D48-40E9-B979-F78AA50D5CD6}">
      <dgm:prSet/>
      <dgm:spPr/>
      <dgm:t>
        <a:bodyPr/>
        <a:lstStyle/>
        <a:p>
          <a:r>
            <a:rPr lang="en-US" dirty="0" smtClean="0"/>
            <a:t>Conduct the focus group interview</a:t>
          </a:r>
          <a:endParaRPr lang="en-US" dirty="0"/>
        </a:p>
      </dgm:t>
    </dgm:pt>
    <dgm:pt modelId="{D24746DC-CE8D-42AA-A6E3-45C4E59FB62A}" type="parTrans" cxnId="{92018FC4-9C92-4E5F-90D7-39BC88231088}">
      <dgm:prSet/>
      <dgm:spPr/>
      <dgm:t>
        <a:bodyPr/>
        <a:lstStyle/>
        <a:p>
          <a:endParaRPr lang="en-US"/>
        </a:p>
      </dgm:t>
    </dgm:pt>
    <dgm:pt modelId="{A700A63B-C3A1-496D-BD52-116CD138E0A4}" type="sibTrans" cxnId="{92018FC4-9C92-4E5F-90D7-39BC88231088}">
      <dgm:prSet/>
      <dgm:spPr/>
      <dgm:t>
        <a:bodyPr/>
        <a:lstStyle/>
        <a:p>
          <a:endParaRPr lang="en-US"/>
        </a:p>
      </dgm:t>
    </dgm:pt>
    <dgm:pt modelId="{115C6318-980A-435F-9E5F-451F50BE9FF8}">
      <dgm:prSet/>
      <dgm:spPr/>
      <dgm:t>
        <a:bodyPr/>
        <a:lstStyle/>
        <a:p>
          <a:r>
            <a:rPr lang="en-US" dirty="0" smtClean="0"/>
            <a:t>Review tapes and analyze the data</a:t>
          </a:r>
          <a:endParaRPr lang="en-US" dirty="0"/>
        </a:p>
      </dgm:t>
    </dgm:pt>
    <dgm:pt modelId="{191E4F40-7CED-4A3C-A7DB-5E2BCA77165C}" type="parTrans" cxnId="{FB6E7989-99EF-456C-A0C8-858A26C448A2}">
      <dgm:prSet/>
      <dgm:spPr/>
      <dgm:t>
        <a:bodyPr/>
        <a:lstStyle/>
        <a:p>
          <a:endParaRPr lang="en-US"/>
        </a:p>
      </dgm:t>
    </dgm:pt>
    <dgm:pt modelId="{6DFD8A8E-FADA-46AF-94C8-4B9633A205AF}" type="sibTrans" cxnId="{FB6E7989-99EF-456C-A0C8-858A26C448A2}">
      <dgm:prSet/>
      <dgm:spPr/>
      <dgm:t>
        <a:bodyPr/>
        <a:lstStyle/>
        <a:p>
          <a:endParaRPr lang="en-US"/>
        </a:p>
      </dgm:t>
    </dgm:pt>
    <dgm:pt modelId="{C40E4CD4-1032-4D9B-9E16-06EC97394511}">
      <dgm:prSet/>
      <dgm:spPr/>
      <dgm:t>
        <a:bodyPr/>
        <a:lstStyle/>
        <a:p>
          <a:r>
            <a:rPr lang="en-US" dirty="0" smtClean="0"/>
            <a:t>Summarize the findings and plan follow-up research or action</a:t>
          </a:r>
          <a:endParaRPr lang="en-US" dirty="0"/>
        </a:p>
      </dgm:t>
    </dgm:pt>
    <dgm:pt modelId="{EC09C529-A17B-4711-AA98-1D94C810A014}" type="parTrans" cxnId="{7676D6A5-E5CD-473B-9877-E7D2E6B0F940}">
      <dgm:prSet/>
      <dgm:spPr/>
      <dgm:t>
        <a:bodyPr/>
        <a:lstStyle/>
        <a:p>
          <a:endParaRPr lang="en-US"/>
        </a:p>
      </dgm:t>
    </dgm:pt>
    <dgm:pt modelId="{83EF95A7-5DF3-4DB4-8363-BAB463156032}" type="sibTrans" cxnId="{7676D6A5-E5CD-473B-9877-E7D2E6B0F940}">
      <dgm:prSet/>
      <dgm:spPr/>
      <dgm:t>
        <a:bodyPr/>
        <a:lstStyle/>
        <a:p>
          <a:endParaRPr lang="en-US"/>
        </a:p>
      </dgm:t>
    </dgm:pt>
    <dgm:pt modelId="{8BD1BB7A-5B7C-444E-BCE9-0720B9FEB1BA}" type="pres">
      <dgm:prSet presAssocID="{D09679E3-051D-4975-B0F9-81D3B1F0938A}" presName="linear" presStyleCnt="0">
        <dgm:presLayoutVars>
          <dgm:dir/>
          <dgm:animLvl val="lvl"/>
          <dgm:resizeHandles val="exact"/>
        </dgm:presLayoutVars>
      </dgm:prSet>
      <dgm:spPr/>
      <dgm:t>
        <a:bodyPr/>
        <a:lstStyle/>
        <a:p>
          <a:endParaRPr lang="en-US"/>
        </a:p>
      </dgm:t>
    </dgm:pt>
    <dgm:pt modelId="{BEC94B2F-4430-48E5-B372-28F3CB99058F}" type="pres">
      <dgm:prSet presAssocID="{0A233BA6-E1ED-4179-94F1-7D44DF12A2E2}" presName="parentLin" presStyleCnt="0"/>
      <dgm:spPr/>
    </dgm:pt>
    <dgm:pt modelId="{15E140A7-B5BE-42B8-86D4-E857D9C9C477}" type="pres">
      <dgm:prSet presAssocID="{0A233BA6-E1ED-4179-94F1-7D44DF12A2E2}" presName="parentLeftMargin" presStyleLbl="node1" presStyleIdx="0" presStyleCnt="8"/>
      <dgm:spPr/>
      <dgm:t>
        <a:bodyPr/>
        <a:lstStyle/>
        <a:p>
          <a:endParaRPr lang="en-US"/>
        </a:p>
      </dgm:t>
    </dgm:pt>
    <dgm:pt modelId="{164F9B1A-82F2-48F5-BD64-C3CFC44E962E}" type="pres">
      <dgm:prSet presAssocID="{0A233BA6-E1ED-4179-94F1-7D44DF12A2E2}" presName="parentText" presStyleLbl="node1" presStyleIdx="0" presStyleCnt="8">
        <dgm:presLayoutVars>
          <dgm:chMax val="0"/>
          <dgm:bulletEnabled val="1"/>
        </dgm:presLayoutVars>
      </dgm:prSet>
      <dgm:spPr/>
      <dgm:t>
        <a:bodyPr/>
        <a:lstStyle/>
        <a:p>
          <a:endParaRPr lang="en-US"/>
        </a:p>
      </dgm:t>
    </dgm:pt>
    <dgm:pt modelId="{184B109C-D8F7-44A7-B6F6-1E3CC1844BB9}" type="pres">
      <dgm:prSet presAssocID="{0A233BA6-E1ED-4179-94F1-7D44DF12A2E2}" presName="negativeSpace" presStyleCnt="0"/>
      <dgm:spPr/>
    </dgm:pt>
    <dgm:pt modelId="{617D1045-C629-458C-9A00-4260F57298F9}" type="pres">
      <dgm:prSet presAssocID="{0A233BA6-E1ED-4179-94F1-7D44DF12A2E2}" presName="childText" presStyleLbl="conFgAcc1" presStyleIdx="0" presStyleCnt="8">
        <dgm:presLayoutVars>
          <dgm:bulletEnabled val="1"/>
        </dgm:presLayoutVars>
      </dgm:prSet>
      <dgm:spPr/>
    </dgm:pt>
    <dgm:pt modelId="{53039928-10D1-44F3-8D14-142D47947B3C}" type="pres">
      <dgm:prSet presAssocID="{094917DF-3DC0-445D-9D7C-6204A6341F9C}" presName="spaceBetweenRectangles" presStyleCnt="0"/>
      <dgm:spPr/>
    </dgm:pt>
    <dgm:pt modelId="{CEA76B2B-0997-4D1F-89FC-915C844259F6}" type="pres">
      <dgm:prSet presAssocID="{1313B15A-D29D-4EE5-88C7-79B0E7C6D4A0}" presName="parentLin" presStyleCnt="0"/>
      <dgm:spPr/>
    </dgm:pt>
    <dgm:pt modelId="{DDBCA54A-6151-4CC3-8C0A-E37C14434850}" type="pres">
      <dgm:prSet presAssocID="{1313B15A-D29D-4EE5-88C7-79B0E7C6D4A0}" presName="parentLeftMargin" presStyleLbl="node1" presStyleIdx="0" presStyleCnt="8"/>
      <dgm:spPr/>
      <dgm:t>
        <a:bodyPr/>
        <a:lstStyle/>
        <a:p>
          <a:endParaRPr lang="en-US"/>
        </a:p>
      </dgm:t>
    </dgm:pt>
    <dgm:pt modelId="{3E8C5E82-C35B-4C47-AC04-03C324D0605C}" type="pres">
      <dgm:prSet presAssocID="{1313B15A-D29D-4EE5-88C7-79B0E7C6D4A0}" presName="parentText" presStyleLbl="node1" presStyleIdx="1" presStyleCnt="8">
        <dgm:presLayoutVars>
          <dgm:chMax val="0"/>
          <dgm:bulletEnabled val="1"/>
        </dgm:presLayoutVars>
      </dgm:prSet>
      <dgm:spPr/>
      <dgm:t>
        <a:bodyPr/>
        <a:lstStyle/>
        <a:p>
          <a:endParaRPr lang="en-US"/>
        </a:p>
      </dgm:t>
    </dgm:pt>
    <dgm:pt modelId="{3CA77968-5A24-4DC3-8603-F61A9B714A30}" type="pres">
      <dgm:prSet presAssocID="{1313B15A-D29D-4EE5-88C7-79B0E7C6D4A0}" presName="negativeSpace" presStyleCnt="0"/>
      <dgm:spPr/>
    </dgm:pt>
    <dgm:pt modelId="{842A9487-813E-41A6-A2A8-384022CA0FE5}" type="pres">
      <dgm:prSet presAssocID="{1313B15A-D29D-4EE5-88C7-79B0E7C6D4A0}" presName="childText" presStyleLbl="conFgAcc1" presStyleIdx="1" presStyleCnt="8">
        <dgm:presLayoutVars>
          <dgm:bulletEnabled val="1"/>
        </dgm:presLayoutVars>
      </dgm:prSet>
      <dgm:spPr/>
    </dgm:pt>
    <dgm:pt modelId="{55977510-846D-47CA-A8D3-C128C061ED83}" type="pres">
      <dgm:prSet presAssocID="{3D52B525-9DAD-4178-B83A-92D3304CABBB}" presName="spaceBetweenRectangles" presStyleCnt="0"/>
      <dgm:spPr/>
    </dgm:pt>
    <dgm:pt modelId="{C259F036-A120-453D-8994-3DEAC30E52F2}" type="pres">
      <dgm:prSet presAssocID="{70869262-1B49-410E-AB10-457D4542C7DA}" presName="parentLin" presStyleCnt="0"/>
      <dgm:spPr/>
    </dgm:pt>
    <dgm:pt modelId="{A918E062-44C1-469C-94F1-EC798F9BA6CF}" type="pres">
      <dgm:prSet presAssocID="{70869262-1B49-410E-AB10-457D4542C7DA}" presName="parentLeftMargin" presStyleLbl="node1" presStyleIdx="1" presStyleCnt="8"/>
      <dgm:spPr/>
      <dgm:t>
        <a:bodyPr/>
        <a:lstStyle/>
        <a:p>
          <a:endParaRPr lang="en-US"/>
        </a:p>
      </dgm:t>
    </dgm:pt>
    <dgm:pt modelId="{80BD1B1E-8BB6-4802-822B-C27072074F9B}" type="pres">
      <dgm:prSet presAssocID="{70869262-1B49-410E-AB10-457D4542C7DA}" presName="parentText" presStyleLbl="node1" presStyleIdx="2" presStyleCnt="8">
        <dgm:presLayoutVars>
          <dgm:chMax val="0"/>
          <dgm:bulletEnabled val="1"/>
        </dgm:presLayoutVars>
      </dgm:prSet>
      <dgm:spPr/>
      <dgm:t>
        <a:bodyPr/>
        <a:lstStyle/>
        <a:p>
          <a:endParaRPr lang="en-US"/>
        </a:p>
      </dgm:t>
    </dgm:pt>
    <dgm:pt modelId="{15A50362-C015-4321-89D7-491E31A72396}" type="pres">
      <dgm:prSet presAssocID="{70869262-1B49-410E-AB10-457D4542C7DA}" presName="negativeSpace" presStyleCnt="0"/>
      <dgm:spPr/>
    </dgm:pt>
    <dgm:pt modelId="{D93D9858-8871-41D2-A9BC-D6216CC1585C}" type="pres">
      <dgm:prSet presAssocID="{70869262-1B49-410E-AB10-457D4542C7DA}" presName="childText" presStyleLbl="conFgAcc1" presStyleIdx="2" presStyleCnt="8">
        <dgm:presLayoutVars>
          <dgm:bulletEnabled val="1"/>
        </dgm:presLayoutVars>
      </dgm:prSet>
      <dgm:spPr/>
    </dgm:pt>
    <dgm:pt modelId="{3A46674B-B0E1-4CF9-8C85-A514D2292C5D}" type="pres">
      <dgm:prSet presAssocID="{B7A9DB66-615A-4CBB-B860-D4A9A284E79A}" presName="spaceBetweenRectangles" presStyleCnt="0"/>
      <dgm:spPr/>
    </dgm:pt>
    <dgm:pt modelId="{CB1B5FA4-1CAE-4C5E-AF6E-17A4EABF82E3}" type="pres">
      <dgm:prSet presAssocID="{3970EFF1-59E4-4A1A-BDA8-DFED58543451}" presName="parentLin" presStyleCnt="0"/>
      <dgm:spPr/>
    </dgm:pt>
    <dgm:pt modelId="{7332AF41-BE09-4D22-937A-D5B0715A6137}" type="pres">
      <dgm:prSet presAssocID="{3970EFF1-59E4-4A1A-BDA8-DFED58543451}" presName="parentLeftMargin" presStyleLbl="node1" presStyleIdx="2" presStyleCnt="8"/>
      <dgm:spPr/>
      <dgm:t>
        <a:bodyPr/>
        <a:lstStyle/>
        <a:p>
          <a:endParaRPr lang="en-US"/>
        </a:p>
      </dgm:t>
    </dgm:pt>
    <dgm:pt modelId="{1A39B850-CCFD-4F58-BD35-722FC5A5D67A}" type="pres">
      <dgm:prSet presAssocID="{3970EFF1-59E4-4A1A-BDA8-DFED58543451}" presName="parentText" presStyleLbl="node1" presStyleIdx="3" presStyleCnt="8">
        <dgm:presLayoutVars>
          <dgm:chMax val="0"/>
          <dgm:bulletEnabled val="1"/>
        </dgm:presLayoutVars>
      </dgm:prSet>
      <dgm:spPr/>
      <dgm:t>
        <a:bodyPr/>
        <a:lstStyle/>
        <a:p>
          <a:endParaRPr lang="en-US"/>
        </a:p>
      </dgm:t>
    </dgm:pt>
    <dgm:pt modelId="{F9CB4552-8167-4563-BA9E-879C811C26E5}" type="pres">
      <dgm:prSet presAssocID="{3970EFF1-59E4-4A1A-BDA8-DFED58543451}" presName="negativeSpace" presStyleCnt="0"/>
      <dgm:spPr/>
    </dgm:pt>
    <dgm:pt modelId="{50F3CD53-187B-44C8-B98E-03BA3E0EEC42}" type="pres">
      <dgm:prSet presAssocID="{3970EFF1-59E4-4A1A-BDA8-DFED58543451}" presName="childText" presStyleLbl="conFgAcc1" presStyleIdx="3" presStyleCnt="8">
        <dgm:presLayoutVars>
          <dgm:bulletEnabled val="1"/>
        </dgm:presLayoutVars>
      </dgm:prSet>
      <dgm:spPr/>
    </dgm:pt>
    <dgm:pt modelId="{39A5555A-DF13-492F-B798-8257CCB96A86}" type="pres">
      <dgm:prSet presAssocID="{39E54556-1778-4184-A59E-CD5C13CB1916}" presName="spaceBetweenRectangles" presStyleCnt="0"/>
      <dgm:spPr/>
    </dgm:pt>
    <dgm:pt modelId="{7B31106D-1AF6-4ADF-9181-773C62F838F1}" type="pres">
      <dgm:prSet presAssocID="{0A58F3A0-CC9C-4D9A-9D3C-D53175E1602A}" presName="parentLin" presStyleCnt="0"/>
      <dgm:spPr/>
    </dgm:pt>
    <dgm:pt modelId="{3DF20D83-6D64-4682-9C4B-2F4472B7BE88}" type="pres">
      <dgm:prSet presAssocID="{0A58F3A0-CC9C-4D9A-9D3C-D53175E1602A}" presName="parentLeftMargin" presStyleLbl="node1" presStyleIdx="3" presStyleCnt="8"/>
      <dgm:spPr/>
      <dgm:t>
        <a:bodyPr/>
        <a:lstStyle/>
        <a:p>
          <a:endParaRPr lang="en-US"/>
        </a:p>
      </dgm:t>
    </dgm:pt>
    <dgm:pt modelId="{E65C9312-5026-472A-976A-75E76AF1B017}" type="pres">
      <dgm:prSet presAssocID="{0A58F3A0-CC9C-4D9A-9D3C-D53175E1602A}" presName="parentText" presStyleLbl="node1" presStyleIdx="4" presStyleCnt="8">
        <dgm:presLayoutVars>
          <dgm:chMax val="0"/>
          <dgm:bulletEnabled val="1"/>
        </dgm:presLayoutVars>
      </dgm:prSet>
      <dgm:spPr/>
      <dgm:t>
        <a:bodyPr/>
        <a:lstStyle/>
        <a:p>
          <a:endParaRPr lang="en-US"/>
        </a:p>
      </dgm:t>
    </dgm:pt>
    <dgm:pt modelId="{30BD55C4-6687-42EB-87D4-1545402CFD61}" type="pres">
      <dgm:prSet presAssocID="{0A58F3A0-CC9C-4D9A-9D3C-D53175E1602A}" presName="negativeSpace" presStyleCnt="0"/>
      <dgm:spPr/>
    </dgm:pt>
    <dgm:pt modelId="{F14AC64D-37C9-46F6-AD74-C5BBF0052AD3}" type="pres">
      <dgm:prSet presAssocID="{0A58F3A0-CC9C-4D9A-9D3C-D53175E1602A}" presName="childText" presStyleLbl="conFgAcc1" presStyleIdx="4" presStyleCnt="8">
        <dgm:presLayoutVars>
          <dgm:bulletEnabled val="1"/>
        </dgm:presLayoutVars>
      </dgm:prSet>
      <dgm:spPr/>
    </dgm:pt>
    <dgm:pt modelId="{4524779D-D374-41B9-807F-7C2B51A17704}" type="pres">
      <dgm:prSet presAssocID="{925724AF-7F5E-4AED-A4DC-49CCEBFD49BF}" presName="spaceBetweenRectangles" presStyleCnt="0"/>
      <dgm:spPr/>
    </dgm:pt>
    <dgm:pt modelId="{117E6264-0F3B-459C-84E8-1BFFB8160EB1}" type="pres">
      <dgm:prSet presAssocID="{D06F691B-1D48-40E9-B979-F78AA50D5CD6}" presName="parentLin" presStyleCnt="0"/>
      <dgm:spPr/>
    </dgm:pt>
    <dgm:pt modelId="{DEE820C2-608C-420D-942D-863DD0846C5C}" type="pres">
      <dgm:prSet presAssocID="{D06F691B-1D48-40E9-B979-F78AA50D5CD6}" presName="parentLeftMargin" presStyleLbl="node1" presStyleIdx="4" presStyleCnt="8"/>
      <dgm:spPr/>
      <dgm:t>
        <a:bodyPr/>
        <a:lstStyle/>
        <a:p>
          <a:endParaRPr lang="en-US"/>
        </a:p>
      </dgm:t>
    </dgm:pt>
    <dgm:pt modelId="{0F4B48CE-D1C4-4AE8-ACB9-DDFE9E90FF42}" type="pres">
      <dgm:prSet presAssocID="{D06F691B-1D48-40E9-B979-F78AA50D5CD6}" presName="parentText" presStyleLbl="node1" presStyleIdx="5" presStyleCnt="8">
        <dgm:presLayoutVars>
          <dgm:chMax val="0"/>
          <dgm:bulletEnabled val="1"/>
        </dgm:presLayoutVars>
      </dgm:prSet>
      <dgm:spPr/>
      <dgm:t>
        <a:bodyPr/>
        <a:lstStyle/>
        <a:p>
          <a:endParaRPr lang="en-US"/>
        </a:p>
      </dgm:t>
    </dgm:pt>
    <dgm:pt modelId="{5890395A-8793-46D3-A8C4-E0558B1A1A07}" type="pres">
      <dgm:prSet presAssocID="{D06F691B-1D48-40E9-B979-F78AA50D5CD6}" presName="negativeSpace" presStyleCnt="0"/>
      <dgm:spPr/>
    </dgm:pt>
    <dgm:pt modelId="{7CC6720E-A79B-4773-B9F7-10EB2C25F96D}" type="pres">
      <dgm:prSet presAssocID="{D06F691B-1D48-40E9-B979-F78AA50D5CD6}" presName="childText" presStyleLbl="conFgAcc1" presStyleIdx="5" presStyleCnt="8">
        <dgm:presLayoutVars>
          <dgm:bulletEnabled val="1"/>
        </dgm:presLayoutVars>
      </dgm:prSet>
      <dgm:spPr/>
    </dgm:pt>
    <dgm:pt modelId="{00D7BBCD-25E0-4EFB-9E9B-E9FE673ACEF1}" type="pres">
      <dgm:prSet presAssocID="{A700A63B-C3A1-496D-BD52-116CD138E0A4}" presName="spaceBetweenRectangles" presStyleCnt="0"/>
      <dgm:spPr/>
    </dgm:pt>
    <dgm:pt modelId="{E5E98144-84B1-4C46-9BD9-7392937D7FF4}" type="pres">
      <dgm:prSet presAssocID="{115C6318-980A-435F-9E5F-451F50BE9FF8}" presName="parentLin" presStyleCnt="0"/>
      <dgm:spPr/>
    </dgm:pt>
    <dgm:pt modelId="{71C09C10-C035-477C-98F2-3B1E958FFA1D}" type="pres">
      <dgm:prSet presAssocID="{115C6318-980A-435F-9E5F-451F50BE9FF8}" presName="parentLeftMargin" presStyleLbl="node1" presStyleIdx="5" presStyleCnt="8"/>
      <dgm:spPr/>
      <dgm:t>
        <a:bodyPr/>
        <a:lstStyle/>
        <a:p>
          <a:endParaRPr lang="en-US"/>
        </a:p>
      </dgm:t>
    </dgm:pt>
    <dgm:pt modelId="{EB0910C6-4802-450A-8CBC-1CBFDF4AA08D}" type="pres">
      <dgm:prSet presAssocID="{115C6318-980A-435F-9E5F-451F50BE9FF8}" presName="parentText" presStyleLbl="node1" presStyleIdx="6" presStyleCnt="8">
        <dgm:presLayoutVars>
          <dgm:chMax val="0"/>
          <dgm:bulletEnabled val="1"/>
        </dgm:presLayoutVars>
      </dgm:prSet>
      <dgm:spPr/>
      <dgm:t>
        <a:bodyPr/>
        <a:lstStyle/>
        <a:p>
          <a:endParaRPr lang="en-US"/>
        </a:p>
      </dgm:t>
    </dgm:pt>
    <dgm:pt modelId="{3748F1C4-5701-4785-ACDE-E8B58C6B3F72}" type="pres">
      <dgm:prSet presAssocID="{115C6318-980A-435F-9E5F-451F50BE9FF8}" presName="negativeSpace" presStyleCnt="0"/>
      <dgm:spPr/>
    </dgm:pt>
    <dgm:pt modelId="{08A13E04-2DAC-4C22-AB24-D8C0041C7FC6}" type="pres">
      <dgm:prSet presAssocID="{115C6318-980A-435F-9E5F-451F50BE9FF8}" presName="childText" presStyleLbl="conFgAcc1" presStyleIdx="6" presStyleCnt="8">
        <dgm:presLayoutVars>
          <dgm:bulletEnabled val="1"/>
        </dgm:presLayoutVars>
      </dgm:prSet>
      <dgm:spPr/>
    </dgm:pt>
    <dgm:pt modelId="{4BAFB7DC-7B0D-4E42-93C0-67C427529420}" type="pres">
      <dgm:prSet presAssocID="{6DFD8A8E-FADA-46AF-94C8-4B9633A205AF}" presName="spaceBetweenRectangles" presStyleCnt="0"/>
      <dgm:spPr/>
    </dgm:pt>
    <dgm:pt modelId="{7170280D-D4C8-48C0-B245-660A8ADEC13E}" type="pres">
      <dgm:prSet presAssocID="{C40E4CD4-1032-4D9B-9E16-06EC97394511}" presName="parentLin" presStyleCnt="0"/>
      <dgm:spPr/>
    </dgm:pt>
    <dgm:pt modelId="{0C151E5A-EA7E-42DF-9133-4E4EAEA87C43}" type="pres">
      <dgm:prSet presAssocID="{C40E4CD4-1032-4D9B-9E16-06EC97394511}" presName="parentLeftMargin" presStyleLbl="node1" presStyleIdx="6" presStyleCnt="8"/>
      <dgm:spPr/>
      <dgm:t>
        <a:bodyPr/>
        <a:lstStyle/>
        <a:p>
          <a:endParaRPr lang="en-US"/>
        </a:p>
      </dgm:t>
    </dgm:pt>
    <dgm:pt modelId="{5335042E-DAA8-4192-8F50-8FEC3BF3DDF4}" type="pres">
      <dgm:prSet presAssocID="{C40E4CD4-1032-4D9B-9E16-06EC97394511}" presName="parentText" presStyleLbl="node1" presStyleIdx="7" presStyleCnt="8">
        <dgm:presLayoutVars>
          <dgm:chMax val="0"/>
          <dgm:bulletEnabled val="1"/>
        </dgm:presLayoutVars>
      </dgm:prSet>
      <dgm:spPr/>
      <dgm:t>
        <a:bodyPr/>
        <a:lstStyle/>
        <a:p>
          <a:endParaRPr lang="en-US"/>
        </a:p>
      </dgm:t>
    </dgm:pt>
    <dgm:pt modelId="{B280D118-3BBF-4029-95D6-3A08C89EB26B}" type="pres">
      <dgm:prSet presAssocID="{C40E4CD4-1032-4D9B-9E16-06EC97394511}" presName="negativeSpace" presStyleCnt="0"/>
      <dgm:spPr/>
    </dgm:pt>
    <dgm:pt modelId="{0E76AF8B-6302-4824-A7E8-3615A883E240}" type="pres">
      <dgm:prSet presAssocID="{C40E4CD4-1032-4D9B-9E16-06EC97394511}" presName="childText" presStyleLbl="conFgAcc1" presStyleIdx="7" presStyleCnt="8">
        <dgm:presLayoutVars>
          <dgm:bulletEnabled val="1"/>
        </dgm:presLayoutVars>
      </dgm:prSet>
      <dgm:spPr/>
    </dgm:pt>
  </dgm:ptLst>
  <dgm:cxnLst>
    <dgm:cxn modelId="{47C5326A-54FE-4B52-97B1-2428A18D46B0}" type="presOf" srcId="{0A58F3A0-CC9C-4D9A-9D3C-D53175E1602A}" destId="{E65C9312-5026-472A-976A-75E76AF1B017}" srcOrd="1" destOrd="0" presId="urn:microsoft.com/office/officeart/2005/8/layout/list1"/>
    <dgm:cxn modelId="{FB6E7989-99EF-456C-A0C8-858A26C448A2}" srcId="{D09679E3-051D-4975-B0F9-81D3B1F0938A}" destId="{115C6318-980A-435F-9E5F-451F50BE9FF8}" srcOrd="6" destOrd="0" parTransId="{191E4F40-7CED-4A3C-A7DB-5E2BCA77165C}" sibTransId="{6DFD8A8E-FADA-46AF-94C8-4B9633A205AF}"/>
    <dgm:cxn modelId="{EAC9AF4C-7362-4760-9ED1-D7F4042615A2}" type="presOf" srcId="{0A233BA6-E1ED-4179-94F1-7D44DF12A2E2}" destId="{164F9B1A-82F2-48F5-BD64-C3CFC44E962E}" srcOrd="1" destOrd="0" presId="urn:microsoft.com/office/officeart/2005/8/layout/list1"/>
    <dgm:cxn modelId="{FABD4C2B-6382-4F90-A9F0-4AB309BF71CB}" type="presOf" srcId="{3970EFF1-59E4-4A1A-BDA8-DFED58543451}" destId="{1A39B850-CCFD-4F58-BD35-722FC5A5D67A}" srcOrd="1" destOrd="0" presId="urn:microsoft.com/office/officeart/2005/8/layout/list1"/>
    <dgm:cxn modelId="{897F0D4F-AB93-4C4C-85E0-08C2F7DCC7D0}" type="presOf" srcId="{D06F691B-1D48-40E9-B979-F78AA50D5CD6}" destId="{0F4B48CE-D1C4-4AE8-ACB9-DDFE9E90FF42}" srcOrd="1" destOrd="0" presId="urn:microsoft.com/office/officeart/2005/8/layout/list1"/>
    <dgm:cxn modelId="{626C38CC-AA3A-4C46-A29A-514572678391}" type="presOf" srcId="{0A233BA6-E1ED-4179-94F1-7D44DF12A2E2}" destId="{15E140A7-B5BE-42B8-86D4-E857D9C9C477}" srcOrd="0" destOrd="0" presId="urn:microsoft.com/office/officeart/2005/8/layout/list1"/>
    <dgm:cxn modelId="{87F03541-D134-4700-A132-F5B9C1FEAD88}" srcId="{D09679E3-051D-4975-B0F9-81D3B1F0938A}" destId="{0A58F3A0-CC9C-4D9A-9D3C-D53175E1602A}" srcOrd="4" destOrd="0" parTransId="{0875CF4C-F628-484E-BB82-F30C95D15B94}" sibTransId="{925724AF-7F5E-4AED-A4DC-49CCEBFD49BF}"/>
    <dgm:cxn modelId="{9F1FD131-6DF7-4928-BA3C-6BF68AA9C851}" srcId="{D09679E3-051D-4975-B0F9-81D3B1F0938A}" destId="{3970EFF1-59E4-4A1A-BDA8-DFED58543451}" srcOrd="3" destOrd="0" parTransId="{0101D04A-E966-46C8-908C-4F0C694BECE0}" sibTransId="{39E54556-1778-4184-A59E-CD5C13CB1916}"/>
    <dgm:cxn modelId="{57A6B223-7DB2-4A81-9F48-2B5C209A999D}" type="presOf" srcId="{C40E4CD4-1032-4D9B-9E16-06EC97394511}" destId="{0C151E5A-EA7E-42DF-9133-4E4EAEA87C43}" srcOrd="0" destOrd="0" presId="urn:microsoft.com/office/officeart/2005/8/layout/list1"/>
    <dgm:cxn modelId="{27B97365-CA91-4158-8F00-829EFF6744CF}" type="presOf" srcId="{0A58F3A0-CC9C-4D9A-9D3C-D53175E1602A}" destId="{3DF20D83-6D64-4682-9C4B-2F4472B7BE88}" srcOrd="0" destOrd="0" presId="urn:microsoft.com/office/officeart/2005/8/layout/list1"/>
    <dgm:cxn modelId="{AA745F34-70D2-4EB0-9C0E-86DBC32706B6}" type="presOf" srcId="{1313B15A-D29D-4EE5-88C7-79B0E7C6D4A0}" destId="{3E8C5E82-C35B-4C47-AC04-03C324D0605C}" srcOrd="1" destOrd="0" presId="urn:microsoft.com/office/officeart/2005/8/layout/list1"/>
    <dgm:cxn modelId="{8F1360EA-BD59-46B3-A2F8-24540F0D7682}" type="presOf" srcId="{D09679E3-051D-4975-B0F9-81D3B1F0938A}" destId="{8BD1BB7A-5B7C-444E-BCE9-0720B9FEB1BA}" srcOrd="0" destOrd="0" presId="urn:microsoft.com/office/officeart/2005/8/layout/list1"/>
    <dgm:cxn modelId="{EF7D64D1-782C-4C6C-80CE-A5DB563AC2CF}" type="presOf" srcId="{115C6318-980A-435F-9E5F-451F50BE9FF8}" destId="{71C09C10-C035-477C-98F2-3B1E958FFA1D}" srcOrd="0" destOrd="0" presId="urn:microsoft.com/office/officeart/2005/8/layout/list1"/>
    <dgm:cxn modelId="{92018FC4-9C92-4E5F-90D7-39BC88231088}" srcId="{D09679E3-051D-4975-B0F9-81D3B1F0938A}" destId="{D06F691B-1D48-40E9-B979-F78AA50D5CD6}" srcOrd="5" destOrd="0" parTransId="{D24746DC-CE8D-42AA-A6E3-45C4E59FB62A}" sibTransId="{A700A63B-C3A1-496D-BD52-116CD138E0A4}"/>
    <dgm:cxn modelId="{23FD510E-0EA9-4AB9-93B6-3FDFAE9B982E}" srcId="{D09679E3-051D-4975-B0F9-81D3B1F0938A}" destId="{0A233BA6-E1ED-4179-94F1-7D44DF12A2E2}" srcOrd="0" destOrd="0" parTransId="{4B7C3FE5-F5A8-4C50-A466-17013A92D41B}" sibTransId="{094917DF-3DC0-445D-9D7C-6204A6341F9C}"/>
    <dgm:cxn modelId="{86C90FB4-45BB-4B4A-92F5-7CAEED3E6A15}" type="presOf" srcId="{115C6318-980A-435F-9E5F-451F50BE9FF8}" destId="{EB0910C6-4802-450A-8CBC-1CBFDF4AA08D}" srcOrd="1" destOrd="0" presId="urn:microsoft.com/office/officeart/2005/8/layout/list1"/>
    <dgm:cxn modelId="{D799F7AC-45F1-4DB2-BFC6-53192DA51EB2}" type="presOf" srcId="{70869262-1B49-410E-AB10-457D4542C7DA}" destId="{A918E062-44C1-469C-94F1-EC798F9BA6CF}" srcOrd="0" destOrd="0" presId="urn:microsoft.com/office/officeart/2005/8/layout/list1"/>
    <dgm:cxn modelId="{47841325-0C5E-48EA-A6D6-31D1D8013BFC}" srcId="{D09679E3-051D-4975-B0F9-81D3B1F0938A}" destId="{1313B15A-D29D-4EE5-88C7-79B0E7C6D4A0}" srcOrd="1" destOrd="0" parTransId="{5FD74192-2D44-4C6C-9120-FD8B5094D71E}" sibTransId="{3D52B525-9DAD-4178-B83A-92D3304CABBB}"/>
    <dgm:cxn modelId="{00C64027-7680-4487-BD7D-D94A90FCCA47}" type="presOf" srcId="{70869262-1B49-410E-AB10-457D4542C7DA}" destId="{80BD1B1E-8BB6-4802-822B-C27072074F9B}" srcOrd="1" destOrd="0" presId="urn:microsoft.com/office/officeart/2005/8/layout/list1"/>
    <dgm:cxn modelId="{A516AD92-0AB3-4987-B3BC-2094EB33E087}" type="presOf" srcId="{3970EFF1-59E4-4A1A-BDA8-DFED58543451}" destId="{7332AF41-BE09-4D22-937A-D5B0715A6137}" srcOrd="0" destOrd="0" presId="urn:microsoft.com/office/officeart/2005/8/layout/list1"/>
    <dgm:cxn modelId="{078BD897-0BC1-4A10-AD84-B000E3C15382}" type="presOf" srcId="{C40E4CD4-1032-4D9B-9E16-06EC97394511}" destId="{5335042E-DAA8-4192-8F50-8FEC3BF3DDF4}" srcOrd="1" destOrd="0" presId="urn:microsoft.com/office/officeart/2005/8/layout/list1"/>
    <dgm:cxn modelId="{02EF2C23-43E1-4550-BE83-BB9BB35B64CB}" srcId="{D09679E3-051D-4975-B0F9-81D3B1F0938A}" destId="{70869262-1B49-410E-AB10-457D4542C7DA}" srcOrd="2" destOrd="0" parTransId="{A07C8405-8337-4CEF-B7CB-9AD2A3E9C00B}" sibTransId="{B7A9DB66-615A-4CBB-B860-D4A9A284E79A}"/>
    <dgm:cxn modelId="{D75BFAE9-AE26-41FA-BBC3-95C3A8DC4CAB}" type="presOf" srcId="{D06F691B-1D48-40E9-B979-F78AA50D5CD6}" destId="{DEE820C2-608C-420D-942D-863DD0846C5C}" srcOrd="0" destOrd="0" presId="urn:microsoft.com/office/officeart/2005/8/layout/list1"/>
    <dgm:cxn modelId="{7676D6A5-E5CD-473B-9877-E7D2E6B0F940}" srcId="{D09679E3-051D-4975-B0F9-81D3B1F0938A}" destId="{C40E4CD4-1032-4D9B-9E16-06EC97394511}" srcOrd="7" destOrd="0" parTransId="{EC09C529-A17B-4711-AA98-1D94C810A014}" sibTransId="{83EF95A7-5DF3-4DB4-8363-BAB463156032}"/>
    <dgm:cxn modelId="{294BE4CC-7512-4B10-B5C5-9A9C0DFA7076}" type="presOf" srcId="{1313B15A-D29D-4EE5-88C7-79B0E7C6D4A0}" destId="{DDBCA54A-6151-4CC3-8C0A-E37C14434850}" srcOrd="0" destOrd="0" presId="urn:microsoft.com/office/officeart/2005/8/layout/list1"/>
    <dgm:cxn modelId="{ADA901F0-610B-4C8B-85CA-CC4626B8E6E1}" type="presParOf" srcId="{8BD1BB7A-5B7C-444E-BCE9-0720B9FEB1BA}" destId="{BEC94B2F-4430-48E5-B372-28F3CB99058F}" srcOrd="0" destOrd="0" presId="urn:microsoft.com/office/officeart/2005/8/layout/list1"/>
    <dgm:cxn modelId="{1FE90A80-6C00-41FE-8B8A-61AA43F663E2}" type="presParOf" srcId="{BEC94B2F-4430-48E5-B372-28F3CB99058F}" destId="{15E140A7-B5BE-42B8-86D4-E857D9C9C477}" srcOrd="0" destOrd="0" presId="urn:microsoft.com/office/officeart/2005/8/layout/list1"/>
    <dgm:cxn modelId="{8066AEBD-2BE5-463A-B415-D8958B45CAA5}" type="presParOf" srcId="{BEC94B2F-4430-48E5-B372-28F3CB99058F}" destId="{164F9B1A-82F2-48F5-BD64-C3CFC44E962E}" srcOrd="1" destOrd="0" presId="urn:microsoft.com/office/officeart/2005/8/layout/list1"/>
    <dgm:cxn modelId="{7366575B-2BC4-4340-8EFC-277A94C7F930}" type="presParOf" srcId="{8BD1BB7A-5B7C-444E-BCE9-0720B9FEB1BA}" destId="{184B109C-D8F7-44A7-B6F6-1E3CC1844BB9}" srcOrd="1" destOrd="0" presId="urn:microsoft.com/office/officeart/2005/8/layout/list1"/>
    <dgm:cxn modelId="{440A7A40-4B69-42D3-8B75-B9A94C5A4D15}" type="presParOf" srcId="{8BD1BB7A-5B7C-444E-BCE9-0720B9FEB1BA}" destId="{617D1045-C629-458C-9A00-4260F57298F9}" srcOrd="2" destOrd="0" presId="urn:microsoft.com/office/officeart/2005/8/layout/list1"/>
    <dgm:cxn modelId="{679AD92A-17A6-46A4-A413-2ECAE161D8B4}" type="presParOf" srcId="{8BD1BB7A-5B7C-444E-BCE9-0720B9FEB1BA}" destId="{53039928-10D1-44F3-8D14-142D47947B3C}" srcOrd="3" destOrd="0" presId="urn:microsoft.com/office/officeart/2005/8/layout/list1"/>
    <dgm:cxn modelId="{98152DA0-C67A-4DB2-B9DE-D6FC3F5B68E8}" type="presParOf" srcId="{8BD1BB7A-5B7C-444E-BCE9-0720B9FEB1BA}" destId="{CEA76B2B-0997-4D1F-89FC-915C844259F6}" srcOrd="4" destOrd="0" presId="urn:microsoft.com/office/officeart/2005/8/layout/list1"/>
    <dgm:cxn modelId="{0FFAE74B-A739-4C34-ACDD-889F6DE2498F}" type="presParOf" srcId="{CEA76B2B-0997-4D1F-89FC-915C844259F6}" destId="{DDBCA54A-6151-4CC3-8C0A-E37C14434850}" srcOrd="0" destOrd="0" presId="urn:microsoft.com/office/officeart/2005/8/layout/list1"/>
    <dgm:cxn modelId="{DDFEF02E-8F11-4877-89C6-D69587CF2138}" type="presParOf" srcId="{CEA76B2B-0997-4D1F-89FC-915C844259F6}" destId="{3E8C5E82-C35B-4C47-AC04-03C324D0605C}" srcOrd="1" destOrd="0" presId="urn:microsoft.com/office/officeart/2005/8/layout/list1"/>
    <dgm:cxn modelId="{1118D069-2219-4789-A4EB-D16070C0443D}" type="presParOf" srcId="{8BD1BB7A-5B7C-444E-BCE9-0720B9FEB1BA}" destId="{3CA77968-5A24-4DC3-8603-F61A9B714A30}" srcOrd="5" destOrd="0" presId="urn:microsoft.com/office/officeart/2005/8/layout/list1"/>
    <dgm:cxn modelId="{578E2C9F-2581-4809-93EC-81940CDE7C87}" type="presParOf" srcId="{8BD1BB7A-5B7C-444E-BCE9-0720B9FEB1BA}" destId="{842A9487-813E-41A6-A2A8-384022CA0FE5}" srcOrd="6" destOrd="0" presId="urn:microsoft.com/office/officeart/2005/8/layout/list1"/>
    <dgm:cxn modelId="{CF065C2D-D31D-45CF-A21E-31D4A0563BF5}" type="presParOf" srcId="{8BD1BB7A-5B7C-444E-BCE9-0720B9FEB1BA}" destId="{55977510-846D-47CA-A8D3-C128C061ED83}" srcOrd="7" destOrd="0" presId="urn:microsoft.com/office/officeart/2005/8/layout/list1"/>
    <dgm:cxn modelId="{E0E899D9-9BF5-42EB-A2F4-4E2BD89A71E2}" type="presParOf" srcId="{8BD1BB7A-5B7C-444E-BCE9-0720B9FEB1BA}" destId="{C259F036-A120-453D-8994-3DEAC30E52F2}" srcOrd="8" destOrd="0" presId="urn:microsoft.com/office/officeart/2005/8/layout/list1"/>
    <dgm:cxn modelId="{F5BF3105-751C-42A6-94BC-5E87FD5738C1}" type="presParOf" srcId="{C259F036-A120-453D-8994-3DEAC30E52F2}" destId="{A918E062-44C1-469C-94F1-EC798F9BA6CF}" srcOrd="0" destOrd="0" presId="urn:microsoft.com/office/officeart/2005/8/layout/list1"/>
    <dgm:cxn modelId="{0EDB53B0-8A00-4E47-9AE6-A90474DCDADF}" type="presParOf" srcId="{C259F036-A120-453D-8994-3DEAC30E52F2}" destId="{80BD1B1E-8BB6-4802-822B-C27072074F9B}" srcOrd="1" destOrd="0" presId="urn:microsoft.com/office/officeart/2005/8/layout/list1"/>
    <dgm:cxn modelId="{C1D6E38B-B968-4710-9E44-EAD1B8934E48}" type="presParOf" srcId="{8BD1BB7A-5B7C-444E-BCE9-0720B9FEB1BA}" destId="{15A50362-C015-4321-89D7-491E31A72396}" srcOrd="9" destOrd="0" presId="urn:microsoft.com/office/officeart/2005/8/layout/list1"/>
    <dgm:cxn modelId="{C4519AE1-C2BC-4BD3-83B0-BDF814FC0CED}" type="presParOf" srcId="{8BD1BB7A-5B7C-444E-BCE9-0720B9FEB1BA}" destId="{D93D9858-8871-41D2-A9BC-D6216CC1585C}" srcOrd="10" destOrd="0" presId="urn:microsoft.com/office/officeart/2005/8/layout/list1"/>
    <dgm:cxn modelId="{CF555DF8-1504-41B8-A4DE-1D9DB9BDA00C}" type="presParOf" srcId="{8BD1BB7A-5B7C-444E-BCE9-0720B9FEB1BA}" destId="{3A46674B-B0E1-4CF9-8C85-A514D2292C5D}" srcOrd="11" destOrd="0" presId="urn:microsoft.com/office/officeart/2005/8/layout/list1"/>
    <dgm:cxn modelId="{E509E439-B3C7-4C59-9088-7DF67C0FCF60}" type="presParOf" srcId="{8BD1BB7A-5B7C-444E-BCE9-0720B9FEB1BA}" destId="{CB1B5FA4-1CAE-4C5E-AF6E-17A4EABF82E3}" srcOrd="12" destOrd="0" presId="urn:microsoft.com/office/officeart/2005/8/layout/list1"/>
    <dgm:cxn modelId="{BA307889-0507-4312-9BF2-04A3AF682082}" type="presParOf" srcId="{CB1B5FA4-1CAE-4C5E-AF6E-17A4EABF82E3}" destId="{7332AF41-BE09-4D22-937A-D5B0715A6137}" srcOrd="0" destOrd="0" presId="urn:microsoft.com/office/officeart/2005/8/layout/list1"/>
    <dgm:cxn modelId="{8EE7AAE8-3D76-4AAD-86B3-410D9F0BDB5F}" type="presParOf" srcId="{CB1B5FA4-1CAE-4C5E-AF6E-17A4EABF82E3}" destId="{1A39B850-CCFD-4F58-BD35-722FC5A5D67A}" srcOrd="1" destOrd="0" presId="urn:microsoft.com/office/officeart/2005/8/layout/list1"/>
    <dgm:cxn modelId="{9777258B-A0F0-49B9-9E27-03532223E5CA}" type="presParOf" srcId="{8BD1BB7A-5B7C-444E-BCE9-0720B9FEB1BA}" destId="{F9CB4552-8167-4563-BA9E-879C811C26E5}" srcOrd="13" destOrd="0" presId="urn:microsoft.com/office/officeart/2005/8/layout/list1"/>
    <dgm:cxn modelId="{92A403CA-8789-4566-99D8-78E921CAD02E}" type="presParOf" srcId="{8BD1BB7A-5B7C-444E-BCE9-0720B9FEB1BA}" destId="{50F3CD53-187B-44C8-B98E-03BA3E0EEC42}" srcOrd="14" destOrd="0" presId="urn:microsoft.com/office/officeart/2005/8/layout/list1"/>
    <dgm:cxn modelId="{6B01D09F-AD95-4BDA-8AFC-04FA43873102}" type="presParOf" srcId="{8BD1BB7A-5B7C-444E-BCE9-0720B9FEB1BA}" destId="{39A5555A-DF13-492F-B798-8257CCB96A86}" srcOrd="15" destOrd="0" presId="urn:microsoft.com/office/officeart/2005/8/layout/list1"/>
    <dgm:cxn modelId="{29ABE996-0325-483F-B5E1-013726218CA7}" type="presParOf" srcId="{8BD1BB7A-5B7C-444E-BCE9-0720B9FEB1BA}" destId="{7B31106D-1AF6-4ADF-9181-773C62F838F1}" srcOrd="16" destOrd="0" presId="urn:microsoft.com/office/officeart/2005/8/layout/list1"/>
    <dgm:cxn modelId="{CBBBA17A-005B-4BF7-A49A-E404324DC066}" type="presParOf" srcId="{7B31106D-1AF6-4ADF-9181-773C62F838F1}" destId="{3DF20D83-6D64-4682-9C4B-2F4472B7BE88}" srcOrd="0" destOrd="0" presId="urn:microsoft.com/office/officeart/2005/8/layout/list1"/>
    <dgm:cxn modelId="{464D3D90-647A-4B67-8002-D49374AB384F}" type="presParOf" srcId="{7B31106D-1AF6-4ADF-9181-773C62F838F1}" destId="{E65C9312-5026-472A-976A-75E76AF1B017}" srcOrd="1" destOrd="0" presId="urn:microsoft.com/office/officeart/2005/8/layout/list1"/>
    <dgm:cxn modelId="{D92A43F6-9FBB-46FF-9E74-62C85F3E6C97}" type="presParOf" srcId="{8BD1BB7A-5B7C-444E-BCE9-0720B9FEB1BA}" destId="{30BD55C4-6687-42EB-87D4-1545402CFD61}" srcOrd="17" destOrd="0" presId="urn:microsoft.com/office/officeart/2005/8/layout/list1"/>
    <dgm:cxn modelId="{268D43C6-6729-4532-B586-79C33DE751B0}" type="presParOf" srcId="{8BD1BB7A-5B7C-444E-BCE9-0720B9FEB1BA}" destId="{F14AC64D-37C9-46F6-AD74-C5BBF0052AD3}" srcOrd="18" destOrd="0" presId="urn:microsoft.com/office/officeart/2005/8/layout/list1"/>
    <dgm:cxn modelId="{00840459-F745-4C94-9170-D0597FC52CCD}" type="presParOf" srcId="{8BD1BB7A-5B7C-444E-BCE9-0720B9FEB1BA}" destId="{4524779D-D374-41B9-807F-7C2B51A17704}" srcOrd="19" destOrd="0" presId="urn:microsoft.com/office/officeart/2005/8/layout/list1"/>
    <dgm:cxn modelId="{1AF0B0DF-71BF-4A6B-9244-F01BF83634F7}" type="presParOf" srcId="{8BD1BB7A-5B7C-444E-BCE9-0720B9FEB1BA}" destId="{117E6264-0F3B-459C-84E8-1BFFB8160EB1}" srcOrd="20" destOrd="0" presId="urn:microsoft.com/office/officeart/2005/8/layout/list1"/>
    <dgm:cxn modelId="{1881573B-CDC0-499A-BB6F-36FB3DA3791C}" type="presParOf" srcId="{117E6264-0F3B-459C-84E8-1BFFB8160EB1}" destId="{DEE820C2-608C-420D-942D-863DD0846C5C}" srcOrd="0" destOrd="0" presId="urn:microsoft.com/office/officeart/2005/8/layout/list1"/>
    <dgm:cxn modelId="{1C0B29C3-B5E3-409D-9E1A-562AAB3705C3}" type="presParOf" srcId="{117E6264-0F3B-459C-84E8-1BFFB8160EB1}" destId="{0F4B48CE-D1C4-4AE8-ACB9-DDFE9E90FF42}" srcOrd="1" destOrd="0" presId="urn:microsoft.com/office/officeart/2005/8/layout/list1"/>
    <dgm:cxn modelId="{6B83461C-85B5-4CC0-90AC-9A76C21A524A}" type="presParOf" srcId="{8BD1BB7A-5B7C-444E-BCE9-0720B9FEB1BA}" destId="{5890395A-8793-46D3-A8C4-E0558B1A1A07}" srcOrd="21" destOrd="0" presId="urn:microsoft.com/office/officeart/2005/8/layout/list1"/>
    <dgm:cxn modelId="{01AC660B-22E4-4964-81DD-2FB23A0EAAF4}" type="presParOf" srcId="{8BD1BB7A-5B7C-444E-BCE9-0720B9FEB1BA}" destId="{7CC6720E-A79B-4773-B9F7-10EB2C25F96D}" srcOrd="22" destOrd="0" presId="urn:microsoft.com/office/officeart/2005/8/layout/list1"/>
    <dgm:cxn modelId="{1991D0F1-6C00-403F-9A60-D540BE5B7E28}" type="presParOf" srcId="{8BD1BB7A-5B7C-444E-BCE9-0720B9FEB1BA}" destId="{00D7BBCD-25E0-4EFB-9E9B-E9FE673ACEF1}" srcOrd="23" destOrd="0" presId="urn:microsoft.com/office/officeart/2005/8/layout/list1"/>
    <dgm:cxn modelId="{E5EFB6BC-CD28-45D4-BC5A-CD6069251583}" type="presParOf" srcId="{8BD1BB7A-5B7C-444E-BCE9-0720B9FEB1BA}" destId="{E5E98144-84B1-4C46-9BD9-7392937D7FF4}" srcOrd="24" destOrd="0" presId="urn:microsoft.com/office/officeart/2005/8/layout/list1"/>
    <dgm:cxn modelId="{ED61044B-5FE9-46D2-9DDA-63667E31F825}" type="presParOf" srcId="{E5E98144-84B1-4C46-9BD9-7392937D7FF4}" destId="{71C09C10-C035-477C-98F2-3B1E958FFA1D}" srcOrd="0" destOrd="0" presId="urn:microsoft.com/office/officeart/2005/8/layout/list1"/>
    <dgm:cxn modelId="{BDB730EB-CA48-473B-B058-3D0B50EF8BB4}" type="presParOf" srcId="{E5E98144-84B1-4C46-9BD9-7392937D7FF4}" destId="{EB0910C6-4802-450A-8CBC-1CBFDF4AA08D}" srcOrd="1" destOrd="0" presId="urn:microsoft.com/office/officeart/2005/8/layout/list1"/>
    <dgm:cxn modelId="{B95C0E87-8698-4642-B2E3-4C67F2527AB2}" type="presParOf" srcId="{8BD1BB7A-5B7C-444E-BCE9-0720B9FEB1BA}" destId="{3748F1C4-5701-4785-ACDE-E8B58C6B3F72}" srcOrd="25" destOrd="0" presId="urn:microsoft.com/office/officeart/2005/8/layout/list1"/>
    <dgm:cxn modelId="{434DE18F-56A8-46FB-BDE7-096F8D31FAC1}" type="presParOf" srcId="{8BD1BB7A-5B7C-444E-BCE9-0720B9FEB1BA}" destId="{08A13E04-2DAC-4C22-AB24-D8C0041C7FC6}" srcOrd="26" destOrd="0" presId="urn:microsoft.com/office/officeart/2005/8/layout/list1"/>
    <dgm:cxn modelId="{F66B9A44-7F24-4551-ADBB-0579E86AA17A}" type="presParOf" srcId="{8BD1BB7A-5B7C-444E-BCE9-0720B9FEB1BA}" destId="{4BAFB7DC-7B0D-4E42-93C0-67C427529420}" srcOrd="27" destOrd="0" presId="urn:microsoft.com/office/officeart/2005/8/layout/list1"/>
    <dgm:cxn modelId="{4C4B8A54-C5E8-4967-9CAB-D044DDA876ED}" type="presParOf" srcId="{8BD1BB7A-5B7C-444E-BCE9-0720B9FEB1BA}" destId="{7170280D-D4C8-48C0-B245-660A8ADEC13E}" srcOrd="28" destOrd="0" presId="urn:microsoft.com/office/officeart/2005/8/layout/list1"/>
    <dgm:cxn modelId="{5CDC57FF-DC22-4AC6-A90A-2F4F442A5A9E}" type="presParOf" srcId="{7170280D-D4C8-48C0-B245-660A8ADEC13E}" destId="{0C151E5A-EA7E-42DF-9133-4E4EAEA87C43}" srcOrd="0" destOrd="0" presId="urn:microsoft.com/office/officeart/2005/8/layout/list1"/>
    <dgm:cxn modelId="{B991B5BF-A27B-45AC-8B45-849106FFBE68}" type="presParOf" srcId="{7170280D-D4C8-48C0-B245-660A8ADEC13E}" destId="{5335042E-DAA8-4192-8F50-8FEC3BF3DDF4}" srcOrd="1" destOrd="0" presId="urn:microsoft.com/office/officeart/2005/8/layout/list1"/>
    <dgm:cxn modelId="{A97541D4-C7CF-4B81-9086-4D2EB328F640}" type="presParOf" srcId="{8BD1BB7A-5B7C-444E-BCE9-0720B9FEB1BA}" destId="{B280D118-3BBF-4029-95D6-3A08C89EB26B}" srcOrd="29" destOrd="0" presId="urn:microsoft.com/office/officeart/2005/8/layout/list1"/>
    <dgm:cxn modelId="{AD92EFBB-87A4-470C-868C-30AAB1EE1BA2}" type="presParOf" srcId="{8BD1BB7A-5B7C-444E-BCE9-0720B9FEB1BA}" destId="{0E76AF8B-6302-4824-A7E8-3615A883E240}" srcOrd="3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0E423-CA9C-49E0-837D-08F643F8A185}" type="datetimeFigureOut">
              <a:rPr lang="en-US" smtClean="0"/>
              <a:pPr/>
              <a:t>2/23/2011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82787E-147A-431D-8F51-8EF724A6AB1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Research Design </a:t>
            </a:r>
            <a:r>
              <a:rPr lang="en-US" dirty="0" smtClean="0"/>
              <a:t>– is a framework or</a:t>
            </a:r>
            <a:r>
              <a:rPr lang="en-US" baseline="0" dirty="0" smtClean="0"/>
              <a:t> blueprint for conducting the marketing research project. It details the procedures necessary for obtaining the information needed to structure or solve the marketing research problem. </a:t>
            </a:r>
            <a:endParaRPr lang="en-US" dirty="0"/>
          </a:p>
        </p:txBody>
      </p:sp>
      <p:sp>
        <p:nvSpPr>
          <p:cNvPr id="4" name="Slide Number Placeholder 3"/>
          <p:cNvSpPr>
            <a:spLocks noGrp="1"/>
          </p:cNvSpPr>
          <p:nvPr>
            <p:ph type="sldNum" sz="quarter" idx="10"/>
          </p:nvPr>
        </p:nvSpPr>
        <p:spPr/>
        <p:txBody>
          <a:bodyPr/>
          <a:lstStyle/>
          <a:p>
            <a:fld id="{9882787E-147A-431D-8F51-8EF724A6AB17}"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1" dirty="0" smtClean="0"/>
              <a:t>Syndicated</a:t>
            </a:r>
            <a:r>
              <a:rPr lang="en-US" b="1" baseline="0" dirty="0" smtClean="0"/>
              <a:t> Services</a:t>
            </a:r>
            <a:r>
              <a:rPr lang="en-US" b="0" baseline="0" dirty="0" smtClean="0"/>
              <a:t>- also referred to as </a:t>
            </a:r>
            <a:r>
              <a:rPr lang="en-US" b="0" i="1" baseline="0" dirty="0" smtClean="0"/>
              <a:t>syndicated sources</a:t>
            </a:r>
            <a:r>
              <a:rPr lang="en-US" b="0" i="0" baseline="0" dirty="0" smtClean="0"/>
              <a:t>, are companies that collect and sell common pools of data of known commercial value, designed to serve information needs. </a:t>
            </a:r>
          </a:p>
          <a:p>
            <a:endParaRPr lang="en-US" b="0" i="0" baseline="0" dirty="0" smtClean="0"/>
          </a:p>
          <a:p>
            <a:r>
              <a:rPr lang="en-US" b="0" i="0" baseline="0" dirty="0" smtClean="0"/>
              <a:t>*Question #1, review slide #17 and #18</a:t>
            </a:r>
            <a:endParaRPr lang="en-US" dirty="0"/>
          </a:p>
        </p:txBody>
      </p:sp>
      <p:sp>
        <p:nvSpPr>
          <p:cNvPr id="4" name="Slide Number Placeholder 3"/>
          <p:cNvSpPr>
            <a:spLocks noGrp="1"/>
          </p:cNvSpPr>
          <p:nvPr>
            <p:ph type="sldNum" sz="quarter" idx="10"/>
          </p:nvPr>
        </p:nvSpPr>
        <p:spPr/>
        <p:txBody>
          <a:bodyPr/>
          <a:lstStyle/>
          <a:p>
            <a:fld id="{9882787E-147A-431D-8F51-8EF724A6AB17}"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http://arstechnica.com/hardware/news/2010/01/while-pc-market-rebounds-apple-slips-into-5th-place-in-us.ars</a:t>
            </a:r>
            <a:endParaRPr lang="en-US" dirty="0"/>
          </a:p>
        </p:txBody>
      </p:sp>
      <p:sp>
        <p:nvSpPr>
          <p:cNvPr id="4" name="Slide Number Placeholder 3"/>
          <p:cNvSpPr>
            <a:spLocks noGrp="1"/>
          </p:cNvSpPr>
          <p:nvPr>
            <p:ph type="sldNum" sz="quarter" idx="10"/>
          </p:nvPr>
        </p:nvSpPr>
        <p:spPr/>
        <p:txBody>
          <a:bodyPr/>
          <a:lstStyle/>
          <a:p>
            <a:fld id="{9882787E-147A-431D-8F51-8EF724A6AB17}"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http://arstechnica.com/hardware/news/2010/01/while-pc-market-rebounds-apple-slips-into-5th-place-in-us.ars</a:t>
            </a:r>
            <a:endParaRPr lang="en-US" dirty="0"/>
          </a:p>
        </p:txBody>
      </p:sp>
      <p:sp>
        <p:nvSpPr>
          <p:cNvPr id="4" name="Slide Number Placeholder 3"/>
          <p:cNvSpPr>
            <a:spLocks noGrp="1"/>
          </p:cNvSpPr>
          <p:nvPr>
            <p:ph type="sldNum" sz="quarter" idx="10"/>
          </p:nvPr>
        </p:nvSpPr>
        <p:spPr/>
        <p:txBody>
          <a:bodyPr/>
          <a:lstStyle/>
          <a:p>
            <a:fld id="{9882787E-147A-431D-8F51-8EF724A6AB17}"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1" dirty="0" smtClean="0"/>
              <a:t>Syndicated</a:t>
            </a:r>
            <a:r>
              <a:rPr lang="en-US" b="1" baseline="0" dirty="0" smtClean="0"/>
              <a:t> Services</a:t>
            </a:r>
            <a:r>
              <a:rPr lang="en-US" b="0" baseline="0" dirty="0" smtClean="0"/>
              <a:t>- also referred to as </a:t>
            </a:r>
            <a:r>
              <a:rPr lang="en-US" b="0" i="1" baseline="0" dirty="0" smtClean="0"/>
              <a:t>syndicated sources</a:t>
            </a:r>
            <a:r>
              <a:rPr lang="en-US" b="0" i="0" baseline="0" dirty="0" smtClean="0"/>
              <a:t>, are companies that collect and sell common pools of data of known commercial value, designed to serve information needs. </a:t>
            </a:r>
          </a:p>
          <a:p>
            <a:endParaRPr lang="en-US" b="0" i="0" baseline="0" dirty="0" smtClean="0"/>
          </a:p>
          <a:p>
            <a:r>
              <a:rPr lang="en-US" b="0" i="0" baseline="0" dirty="0" smtClean="0"/>
              <a:t>*Question #1, review slide #17 and #18</a:t>
            </a:r>
            <a:endParaRPr lang="en-US" dirty="0"/>
          </a:p>
        </p:txBody>
      </p:sp>
      <p:sp>
        <p:nvSpPr>
          <p:cNvPr id="4" name="Slide Number Placeholder 3"/>
          <p:cNvSpPr>
            <a:spLocks noGrp="1"/>
          </p:cNvSpPr>
          <p:nvPr>
            <p:ph type="sldNum" sz="quarter" idx="10"/>
          </p:nvPr>
        </p:nvSpPr>
        <p:spPr/>
        <p:txBody>
          <a:bodyPr/>
          <a:lstStyle/>
          <a:p>
            <a:fld id="{9882787E-147A-431D-8F51-8EF724A6AB17}"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http://www.dell.com/content/topics/global.aspx/about_dell/media/multimedia/video_player?c=us&amp;l=en</a:t>
            </a:r>
            <a:endParaRPr lang="en-US" dirty="0"/>
          </a:p>
        </p:txBody>
      </p:sp>
      <p:sp>
        <p:nvSpPr>
          <p:cNvPr id="4" name="Slide Number Placeholder 3"/>
          <p:cNvSpPr>
            <a:spLocks noGrp="1"/>
          </p:cNvSpPr>
          <p:nvPr>
            <p:ph type="sldNum" sz="quarter" idx="10"/>
          </p:nvPr>
        </p:nvSpPr>
        <p:spPr/>
        <p:txBody>
          <a:bodyPr/>
          <a:lstStyle/>
          <a:p>
            <a:fld id="{9882787E-147A-431D-8F51-8EF724A6AB17}"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Research Design </a:t>
            </a:r>
            <a:r>
              <a:rPr lang="en-US" dirty="0" smtClean="0"/>
              <a:t>– is a framework or</a:t>
            </a:r>
            <a:r>
              <a:rPr lang="en-US" baseline="0" dirty="0" smtClean="0"/>
              <a:t> blueprint for conducting the marketing research project. It details the procedures necessary for obtaining the information needed to structure or solve the marketing research problem. </a:t>
            </a:r>
            <a:endParaRPr lang="en-US" dirty="0"/>
          </a:p>
        </p:txBody>
      </p:sp>
      <p:sp>
        <p:nvSpPr>
          <p:cNvPr id="4" name="Slide Number Placeholder 3"/>
          <p:cNvSpPr>
            <a:spLocks noGrp="1"/>
          </p:cNvSpPr>
          <p:nvPr>
            <p:ph type="sldNum" sz="quarter" idx="10"/>
          </p:nvPr>
        </p:nvSpPr>
        <p:spPr/>
        <p:txBody>
          <a:bodyPr/>
          <a:lstStyle/>
          <a:p>
            <a:fld id="{9882787E-147A-431D-8F51-8EF724A6AB17}" type="slidenum">
              <a:rPr lang="en-US" smtClean="0"/>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http://www.fhi.org/nr/rdonlyres/etl7vogszehu5s4stpzb3tyqlpp7rojv4waq37elpbyei3tgmc4ty6dunbccfzxtaj2rvbaubzmz4f/overview1.pdf</a:t>
            </a:r>
            <a:endParaRPr lang="en-US" dirty="0"/>
          </a:p>
        </p:txBody>
      </p:sp>
      <p:sp>
        <p:nvSpPr>
          <p:cNvPr id="4" name="Slide Number Placeholder 3"/>
          <p:cNvSpPr>
            <a:spLocks noGrp="1"/>
          </p:cNvSpPr>
          <p:nvPr>
            <p:ph type="sldNum" sz="quarter" idx="10"/>
          </p:nvPr>
        </p:nvSpPr>
        <p:spPr/>
        <p:txBody>
          <a:bodyPr/>
          <a:lstStyle/>
          <a:p>
            <a:fld id="{9882787E-147A-431D-8F51-8EF724A6AB17}"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*Expressive</a:t>
            </a:r>
            <a:r>
              <a:rPr lang="en-US" baseline="0" dirty="0" smtClean="0"/>
              <a:t> is what we referred to in our class discussion as the “role play” technique. </a:t>
            </a:r>
            <a:endParaRPr lang="en-US" dirty="0"/>
          </a:p>
        </p:txBody>
      </p:sp>
      <p:sp>
        <p:nvSpPr>
          <p:cNvPr id="4" name="Slide Number Placeholder 3"/>
          <p:cNvSpPr>
            <a:spLocks noGrp="1"/>
          </p:cNvSpPr>
          <p:nvPr>
            <p:ph type="sldNum" sz="quarter" idx="10"/>
          </p:nvPr>
        </p:nvSpPr>
        <p:spPr/>
        <p:txBody>
          <a:bodyPr/>
          <a:lstStyle/>
          <a:p>
            <a:fld id="{9882787E-147A-431D-8F51-8EF724A6AB17}"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1" dirty="0" smtClean="0"/>
              <a:t>Completion Test- </a:t>
            </a:r>
            <a:r>
              <a:rPr lang="en-US" dirty="0" smtClean="0"/>
              <a:t>we spoke of showing</a:t>
            </a:r>
            <a:r>
              <a:rPr lang="en-US" baseline="0" dirty="0" smtClean="0"/>
              <a:t> our audience a picture of 2 women in the supermarket. </a:t>
            </a:r>
          </a:p>
          <a:p>
            <a:r>
              <a:rPr lang="en-US" baseline="0" dirty="0" smtClean="0"/>
              <a:t>*</a:t>
            </a:r>
            <a:r>
              <a:rPr lang="en-US" b="1" baseline="0" dirty="0" smtClean="0"/>
              <a:t>Role playing </a:t>
            </a:r>
            <a:r>
              <a:rPr lang="en-US" baseline="0" dirty="0" smtClean="0"/>
              <a:t>– we mentioned this method was used to understand the attitudes of our audience </a:t>
            </a:r>
          </a:p>
          <a:p>
            <a:r>
              <a:rPr lang="en-US" baseline="0" dirty="0" smtClean="0"/>
              <a:t>*</a:t>
            </a:r>
            <a:r>
              <a:rPr lang="en-US" b="1" baseline="0" dirty="0" smtClean="0"/>
              <a:t>Association Test- </a:t>
            </a:r>
            <a:r>
              <a:rPr lang="en-US" baseline="0" dirty="0" smtClean="0"/>
              <a:t>we mentioned McDonald’s, “I’m </a:t>
            </a:r>
            <a:r>
              <a:rPr lang="en-US" baseline="0" dirty="0" err="1" smtClean="0"/>
              <a:t>lovin</a:t>
            </a:r>
            <a:r>
              <a:rPr lang="en-US" baseline="0" dirty="0" smtClean="0"/>
              <a:t>’ it”</a:t>
            </a:r>
            <a:endParaRPr lang="en-US" dirty="0"/>
          </a:p>
        </p:txBody>
      </p:sp>
      <p:sp>
        <p:nvSpPr>
          <p:cNvPr id="4" name="Slide Number Placeholder 3"/>
          <p:cNvSpPr>
            <a:spLocks noGrp="1"/>
          </p:cNvSpPr>
          <p:nvPr>
            <p:ph type="sldNum" sz="quarter" idx="10"/>
          </p:nvPr>
        </p:nvSpPr>
        <p:spPr/>
        <p:txBody>
          <a:bodyPr/>
          <a:lstStyle/>
          <a:p>
            <a:fld id="{9882787E-147A-431D-8F51-8EF724A6AB17}" type="slidenum">
              <a:rPr lang="en-US" smtClean="0"/>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*Focus Group Discussion</a:t>
            </a:r>
            <a:r>
              <a:rPr lang="en-US" b="1" baseline="0" dirty="0" smtClean="0"/>
              <a:t> Guide</a:t>
            </a:r>
            <a:r>
              <a:rPr lang="en-US" b="0" baseline="0" dirty="0" smtClean="0"/>
              <a:t>- please review slide #33 </a:t>
            </a:r>
            <a:endParaRPr lang="en-US" b="1" dirty="0" smtClean="0"/>
          </a:p>
          <a:p>
            <a:r>
              <a:rPr lang="en-US" b="1" dirty="0" smtClean="0"/>
              <a:t>*Projective technique-</a:t>
            </a:r>
            <a:r>
              <a:rPr lang="en-US" b="1" baseline="0" dirty="0" smtClean="0"/>
              <a:t> </a:t>
            </a:r>
            <a:r>
              <a:rPr lang="en-US" baseline="0" dirty="0" smtClean="0"/>
              <a:t>is an unstructured, indirect form of questioning that encourages respondents to project their underlying motivations, beliefs, attitudes, or feelings regarding the issues of concern.</a:t>
            </a:r>
          </a:p>
          <a:p>
            <a:r>
              <a:rPr lang="en-US" baseline="0" dirty="0" smtClean="0"/>
              <a:t>	1. Association</a:t>
            </a:r>
          </a:p>
          <a:p>
            <a:r>
              <a:rPr lang="en-US" baseline="0" dirty="0" smtClean="0"/>
              <a:t>	2.Completion</a:t>
            </a:r>
          </a:p>
          <a:p>
            <a:r>
              <a:rPr lang="en-US" baseline="0" dirty="0" smtClean="0"/>
              <a:t>	3.Construction</a:t>
            </a:r>
          </a:p>
          <a:p>
            <a:r>
              <a:rPr lang="en-US" baseline="0" dirty="0" smtClean="0"/>
              <a:t>	4.Expressive / “Role playing” </a:t>
            </a:r>
            <a:endParaRPr lang="en-US" dirty="0"/>
          </a:p>
        </p:txBody>
      </p:sp>
      <p:sp>
        <p:nvSpPr>
          <p:cNvPr id="4" name="Slide Number Placeholder 3"/>
          <p:cNvSpPr>
            <a:spLocks noGrp="1"/>
          </p:cNvSpPr>
          <p:nvPr>
            <p:ph type="sldNum" sz="quarter" idx="10"/>
          </p:nvPr>
        </p:nvSpPr>
        <p:spPr/>
        <p:txBody>
          <a:bodyPr/>
          <a:lstStyle/>
          <a:p>
            <a:fld id="{9882787E-147A-431D-8F51-8EF724A6AB17}"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82787E-147A-431D-8F51-8EF724A6AB17}"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*Word</a:t>
            </a:r>
            <a:r>
              <a:rPr lang="en-US" baseline="0" dirty="0" smtClean="0"/>
              <a:t> Association – An example, in a department store study, some of the test words might be: “location,” “parking,” “shopping,” “quality,” and “price.”</a:t>
            </a:r>
          </a:p>
          <a:p>
            <a:endParaRPr lang="en-US" baseline="0" dirty="0" smtClean="0"/>
          </a:p>
          <a:p>
            <a:r>
              <a:rPr lang="en-US" baseline="0" dirty="0" smtClean="0"/>
              <a:t>*Sentence Completion- An example, “A person who shops at Macy’s is...” or “When I think of shopping in a department store, I…”</a:t>
            </a:r>
            <a:endParaRPr lang="en-US" dirty="0"/>
          </a:p>
        </p:txBody>
      </p:sp>
      <p:sp>
        <p:nvSpPr>
          <p:cNvPr id="4" name="Slide Number Placeholder 3"/>
          <p:cNvSpPr>
            <a:spLocks noGrp="1"/>
          </p:cNvSpPr>
          <p:nvPr>
            <p:ph type="sldNum" sz="quarter" idx="10"/>
          </p:nvPr>
        </p:nvSpPr>
        <p:spPr/>
        <p:txBody>
          <a:bodyPr/>
          <a:lstStyle/>
          <a:p>
            <a:fld id="{9882787E-147A-431D-8F51-8EF724A6AB17}"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Exploratory Research</a:t>
            </a:r>
            <a:r>
              <a:rPr lang="en-US" b="0" dirty="0" smtClean="0"/>
              <a:t>- is used</a:t>
            </a:r>
            <a:r>
              <a:rPr lang="en-US" b="0" baseline="0" dirty="0" smtClean="0"/>
              <a:t> to provide insight into, and an understanding of, the problem confronting the researcher.  </a:t>
            </a:r>
            <a:br>
              <a:rPr lang="en-US" b="0" baseline="0" dirty="0" smtClean="0"/>
            </a:br>
            <a:r>
              <a:rPr lang="en-US" b="0" baseline="0" dirty="0" smtClean="0"/>
              <a:t>- Used when you must define the problem more precisely, identify relevant course of action, or gain additional insights before an approach can be developed. </a:t>
            </a:r>
          </a:p>
          <a:p>
            <a:r>
              <a:rPr lang="en-US" b="0" baseline="0" dirty="0" smtClean="0"/>
              <a:t>	1. Survey of experts</a:t>
            </a:r>
          </a:p>
          <a:p>
            <a:r>
              <a:rPr lang="en-US" b="0" baseline="0" dirty="0" smtClean="0"/>
              <a:t>	2. Pilot survey</a:t>
            </a:r>
          </a:p>
          <a:p>
            <a:r>
              <a:rPr lang="en-US" b="0" baseline="0" dirty="0" smtClean="0"/>
              <a:t>	3. Case studies</a:t>
            </a:r>
          </a:p>
          <a:p>
            <a:r>
              <a:rPr lang="en-US" b="0" baseline="0" dirty="0" smtClean="0"/>
              <a:t>	4. Secondary data analyzed in a qualitative way</a:t>
            </a:r>
          </a:p>
          <a:p>
            <a:r>
              <a:rPr lang="en-US" b="0" baseline="0" dirty="0" smtClean="0"/>
              <a:t>	5. Qualitative research </a:t>
            </a:r>
          </a:p>
          <a:p>
            <a:endParaRPr lang="en-US" b="0" baseline="0" dirty="0" smtClean="0"/>
          </a:p>
          <a:p>
            <a:r>
              <a:rPr lang="en-US" b="1" baseline="0" dirty="0" smtClean="0"/>
              <a:t>Conclusive Research</a:t>
            </a:r>
            <a:r>
              <a:rPr lang="en-US" b="0" baseline="0" dirty="0" smtClean="0"/>
              <a:t>- is typically more formal and structured that exploratory research.</a:t>
            </a:r>
          </a:p>
          <a:p>
            <a:r>
              <a:rPr lang="en-US" b="0" baseline="0" dirty="0" smtClean="0"/>
              <a:t>-Based on large, representative samples, and the data obtained are subjected to quantitative analysis</a:t>
            </a:r>
            <a:endParaRPr lang="en-US" b="1" dirty="0"/>
          </a:p>
        </p:txBody>
      </p:sp>
      <p:sp>
        <p:nvSpPr>
          <p:cNvPr id="4" name="Slide Number Placeholder 3"/>
          <p:cNvSpPr>
            <a:spLocks noGrp="1"/>
          </p:cNvSpPr>
          <p:nvPr>
            <p:ph type="sldNum" sz="quarter" idx="10"/>
          </p:nvPr>
        </p:nvSpPr>
        <p:spPr/>
        <p:txBody>
          <a:bodyPr/>
          <a:lstStyle/>
          <a:p>
            <a:fld id="{9882787E-147A-431D-8F51-8EF724A6AB17}"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little information is known</a:t>
            </a:r>
            <a:r>
              <a:rPr lang="en-US" baseline="0" dirty="0" smtClean="0"/>
              <a:t> about the problem situation, it is desirable to begin with </a:t>
            </a:r>
            <a:r>
              <a:rPr lang="en-US" b="1" baseline="0" dirty="0" smtClean="0"/>
              <a:t>exploratory research</a:t>
            </a:r>
            <a:endParaRPr lang="en-US" b="0" baseline="0" dirty="0" smtClean="0"/>
          </a:p>
          <a:p>
            <a:r>
              <a:rPr lang="en-US" dirty="0" smtClean="0"/>
              <a:t>-</a:t>
            </a:r>
            <a:r>
              <a:rPr lang="en-US" b="1" dirty="0" smtClean="0"/>
              <a:t>Exploratory</a:t>
            </a:r>
            <a:r>
              <a:rPr lang="en-US" b="1" baseline="0" dirty="0" smtClean="0"/>
              <a:t> research</a:t>
            </a:r>
            <a:r>
              <a:rPr lang="en-US" b="0" baseline="0" dirty="0" smtClean="0"/>
              <a:t> is the usually </a:t>
            </a:r>
            <a:r>
              <a:rPr lang="en-US" b="0" i="1" baseline="0" dirty="0" smtClean="0"/>
              <a:t>initial step</a:t>
            </a:r>
            <a:r>
              <a:rPr lang="en-US" b="0" i="0" baseline="0" dirty="0" smtClean="0"/>
              <a:t> in the overall design framework</a:t>
            </a:r>
          </a:p>
          <a:p>
            <a:r>
              <a:rPr lang="en-US" b="0" i="0" baseline="0" dirty="0" smtClean="0"/>
              <a:t>	-However, it is not necessary to begin every research design with exploratory research. It depends on the precision of the research problem</a:t>
            </a:r>
          </a:p>
          <a:p>
            <a:endParaRPr lang="en-US" dirty="0"/>
          </a:p>
        </p:txBody>
      </p:sp>
      <p:sp>
        <p:nvSpPr>
          <p:cNvPr id="4" name="Slide Number Placeholder 3"/>
          <p:cNvSpPr>
            <a:spLocks noGrp="1"/>
          </p:cNvSpPr>
          <p:nvPr>
            <p:ph type="sldNum" sz="quarter" idx="10"/>
          </p:nvPr>
        </p:nvSpPr>
        <p:spPr/>
        <p:txBody>
          <a:bodyPr/>
          <a:lstStyle/>
          <a:p>
            <a:fld id="{9882787E-147A-431D-8F51-8EF724A6AB17}"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Panel Disadvantages:</a:t>
            </a:r>
          </a:p>
          <a:p>
            <a:r>
              <a:rPr lang="en-US" dirty="0" smtClean="0"/>
              <a:t>	1.</a:t>
            </a:r>
            <a:r>
              <a:rPr lang="en-US" baseline="0" dirty="0" smtClean="0"/>
              <a:t> Refusal to cooperate</a:t>
            </a:r>
          </a:p>
          <a:p>
            <a:r>
              <a:rPr lang="en-US" baseline="0" dirty="0" smtClean="0"/>
              <a:t>	2. Mortality</a:t>
            </a:r>
          </a:p>
          <a:p>
            <a:r>
              <a:rPr lang="en-US" baseline="0" dirty="0" smtClean="0"/>
              <a:t>	3. Payment </a:t>
            </a:r>
            <a:endParaRPr lang="en-US" dirty="0"/>
          </a:p>
        </p:txBody>
      </p:sp>
      <p:sp>
        <p:nvSpPr>
          <p:cNvPr id="4" name="Slide Number Placeholder 3"/>
          <p:cNvSpPr>
            <a:spLocks noGrp="1"/>
          </p:cNvSpPr>
          <p:nvPr>
            <p:ph type="sldNum" sz="quarter" idx="10"/>
          </p:nvPr>
        </p:nvSpPr>
        <p:spPr/>
        <p:txBody>
          <a:bodyPr/>
          <a:lstStyle/>
          <a:p>
            <a:fld id="{9882787E-147A-431D-8F51-8EF724A6AB17}"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*Random Sampling Error</a:t>
            </a:r>
            <a:r>
              <a:rPr lang="en-US" b="0" dirty="0" smtClean="0"/>
              <a:t>- occurs</a:t>
            </a:r>
            <a:r>
              <a:rPr lang="en-US" b="0" baseline="0" dirty="0" smtClean="0"/>
              <a:t> because the particular sample selected is an imperfect representation of the population of interest</a:t>
            </a:r>
            <a:br>
              <a:rPr lang="en-US" b="0" baseline="0" dirty="0" smtClean="0"/>
            </a:br>
            <a:endParaRPr lang="en-US" b="0" baseline="0" dirty="0" smtClean="0"/>
          </a:p>
          <a:p>
            <a:r>
              <a:rPr lang="en-US" b="1" baseline="0" dirty="0" smtClean="0"/>
              <a:t>*Non-Sampling Error-</a:t>
            </a:r>
            <a:r>
              <a:rPr lang="en-US" b="0" baseline="0" dirty="0" smtClean="0"/>
              <a:t> can be attributed to sources other than sampling, may be random or nonrandom </a:t>
            </a:r>
            <a:br>
              <a:rPr lang="en-US" b="0" baseline="0" dirty="0" smtClean="0"/>
            </a:br>
            <a:r>
              <a:rPr lang="en-US" b="0" baseline="0" dirty="0" smtClean="0"/>
              <a:t/>
            </a:r>
            <a:br>
              <a:rPr lang="en-US" b="0" baseline="0" dirty="0" smtClean="0"/>
            </a:br>
            <a:r>
              <a:rPr lang="en-US" b="0" baseline="0" dirty="0" smtClean="0"/>
              <a:t>*For further information refer to pages 85-87</a:t>
            </a:r>
            <a:endParaRPr lang="en-US" b="1" dirty="0"/>
          </a:p>
        </p:txBody>
      </p:sp>
      <p:sp>
        <p:nvSpPr>
          <p:cNvPr id="4" name="Slide Number Placeholder 3"/>
          <p:cNvSpPr>
            <a:spLocks noGrp="1"/>
          </p:cNvSpPr>
          <p:nvPr>
            <p:ph type="sldNum" sz="quarter" idx="10"/>
          </p:nvPr>
        </p:nvSpPr>
        <p:spPr/>
        <p:txBody>
          <a:bodyPr/>
          <a:lstStyle/>
          <a:p>
            <a:fld id="{9882787E-147A-431D-8F51-8EF724A6AB17}"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82787E-147A-431D-8F51-8EF724A6AB17}"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b="1" dirty="0" smtClean="0"/>
              <a:t>Exploratory Research- </a:t>
            </a:r>
            <a:r>
              <a:rPr lang="en-US" dirty="0" smtClean="0"/>
              <a:t>often relies on secondary</a:t>
            </a:r>
            <a:r>
              <a:rPr lang="en-US" baseline="0" dirty="0" smtClean="0"/>
              <a:t> research</a:t>
            </a:r>
          </a:p>
          <a:p>
            <a:r>
              <a:rPr lang="en-US" baseline="0" dirty="0" smtClean="0"/>
              <a:t>	-Focus groups</a:t>
            </a:r>
          </a:p>
          <a:p>
            <a:r>
              <a:rPr lang="en-US" baseline="0" dirty="0" smtClean="0"/>
              <a:t>	-Literature search</a:t>
            </a:r>
          </a:p>
          <a:p>
            <a:r>
              <a:rPr lang="en-US" baseline="0" dirty="0" smtClean="0"/>
              <a:t>	-Experience survey</a:t>
            </a:r>
          </a:p>
          <a:p>
            <a:r>
              <a:rPr lang="en-US" baseline="0" dirty="0" smtClean="0"/>
              <a:t>	-Analysis of selected cases</a:t>
            </a:r>
          </a:p>
          <a:p>
            <a:endParaRPr lang="en-US" baseline="0" dirty="0" smtClean="0"/>
          </a:p>
          <a:p>
            <a:r>
              <a:rPr lang="en-US" baseline="0" dirty="0" smtClean="0"/>
              <a:t>Question 4, revert back to slide #5 for help. </a:t>
            </a:r>
          </a:p>
          <a:p>
            <a:r>
              <a:rPr lang="en-US" baseline="0" dirty="0" smtClean="0"/>
              <a:t>*</a:t>
            </a:r>
            <a:r>
              <a:rPr lang="en-US" b="1" baseline="0" dirty="0" smtClean="0"/>
              <a:t>Descriptive Research</a:t>
            </a:r>
            <a:r>
              <a:rPr lang="en-US" b="0" baseline="0" dirty="0" smtClean="0"/>
              <a:t>- the “what is” approach </a:t>
            </a:r>
          </a:p>
          <a:p>
            <a:r>
              <a:rPr lang="en-US" b="0" baseline="0" dirty="0" smtClean="0"/>
              <a:t>	-What is the best way to enter into the current printer industry? </a:t>
            </a:r>
          </a:p>
          <a:p>
            <a:endParaRPr lang="en-US" b="0" baseline="0" dirty="0" smtClean="0"/>
          </a:p>
          <a:p>
            <a:r>
              <a:rPr lang="en-US" b="0" baseline="0" dirty="0" smtClean="0"/>
              <a:t>	-Survey</a:t>
            </a:r>
          </a:p>
          <a:p>
            <a:r>
              <a:rPr lang="en-US" b="0" baseline="0" dirty="0" smtClean="0"/>
              <a:t>	-Interviews</a:t>
            </a:r>
          </a:p>
          <a:p>
            <a:r>
              <a:rPr lang="en-US" b="0" baseline="0" dirty="0" smtClean="0"/>
              <a:t>	-Observations</a:t>
            </a:r>
          </a:p>
          <a:p>
            <a:r>
              <a:rPr lang="en-US" b="0" baseline="0" dirty="0" smtClean="0"/>
              <a:t>	-Portfolios</a:t>
            </a:r>
          </a:p>
          <a:p>
            <a:r>
              <a:rPr lang="en-US" b="0" baseline="0" dirty="0" smtClean="0"/>
              <a:t>*</a:t>
            </a:r>
            <a:r>
              <a:rPr lang="en-US" b="1" baseline="0" dirty="0" smtClean="0"/>
              <a:t>Causal Research</a:t>
            </a:r>
            <a:r>
              <a:rPr lang="en-US" b="0" baseline="0" dirty="0" smtClean="0"/>
              <a:t>- Cause-and-effect relationships</a:t>
            </a:r>
          </a:p>
          <a:p>
            <a:r>
              <a:rPr lang="en-US" b="0" baseline="0" dirty="0" smtClean="0"/>
              <a:t>	-Laboratory, field, and test marketing</a:t>
            </a:r>
          </a:p>
          <a:p>
            <a:r>
              <a:rPr lang="en-US" b="0" baseline="0" dirty="0" smtClean="0"/>
              <a:t>	-Chapter 7 covers causal research more in depth</a:t>
            </a:r>
          </a:p>
        </p:txBody>
      </p:sp>
      <p:sp>
        <p:nvSpPr>
          <p:cNvPr id="4" name="Slide Number Placeholder 3"/>
          <p:cNvSpPr>
            <a:spLocks noGrp="1"/>
          </p:cNvSpPr>
          <p:nvPr>
            <p:ph type="sldNum" sz="quarter" idx="10"/>
          </p:nvPr>
        </p:nvSpPr>
        <p:spPr/>
        <p:txBody>
          <a:bodyPr/>
          <a:lstStyle/>
          <a:p>
            <a:fld id="{9882787E-147A-431D-8F51-8EF724A6AB17}"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Research Design </a:t>
            </a:r>
            <a:r>
              <a:rPr lang="en-US" dirty="0" smtClean="0"/>
              <a:t>– is a framework or</a:t>
            </a:r>
            <a:r>
              <a:rPr lang="en-US" baseline="0" dirty="0" smtClean="0"/>
              <a:t> blueprint for conducting the marketing research project. It details the procedures necessary for obtaining the information needed to structure or solve the marketing research problem. </a:t>
            </a:r>
            <a:endParaRPr lang="en-US" dirty="0"/>
          </a:p>
        </p:txBody>
      </p:sp>
      <p:sp>
        <p:nvSpPr>
          <p:cNvPr id="4" name="Slide Number Placeholder 3"/>
          <p:cNvSpPr>
            <a:spLocks noGrp="1"/>
          </p:cNvSpPr>
          <p:nvPr>
            <p:ph type="sldNum" sz="quarter" idx="10"/>
          </p:nvPr>
        </p:nvSpPr>
        <p:spPr/>
        <p:txBody>
          <a:bodyPr/>
          <a:lstStyle/>
          <a:p>
            <a:fld id="{9882787E-147A-431D-8F51-8EF724A6AB17}"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fld id="{C2FA0876-17E0-487E-B37F-5497DFE7E346}" type="datetimeFigureOut">
              <a:rPr lang="en-US" smtClean="0"/>
              <a:pPr/>
              <a:t>2/23/2011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fld id="{C2FA0876-17E0-487E-B37F-5497DFE7E346}" type="datetimeFigureOut">
              <a:rPr lang="en-US" smtClean="0"/>
              <a:pPr/>
              <a:t>2/23/2011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fld id="{C2FA0876-17E0-487E-B37F-5497DFE7E346}" type="datetimeFigureOut">
              <a:rPr lang="en-US" smtClean="0"/>
              <a:pPr/>
              <a:t>2/23/2011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57200" y="1219200"/>
            <a:ext cx="6096000" cy="838200"/>
          </a:xfrm>
        </p:spPr>
        <p:txBody>
          <a:bodyPr anchor="b" anchorCtr="0"/>
          <a:lstStyle>
            <a:lvl1pPr algn="l">
              <a:defRPr sz="4000">
                <a:solidFill>
                  <a:schemeClr val="tx2"/>
                </a:solidFill>
              </a:defRPr>
            </a:lvl1pPr>
          </a:lstStyle>
          <a:p>
            <a:r>
              <a:rPr lang="en-US" smtClean="0"/>
              <a:t>Click to edit Master title style</a:t>
            </a:r>
            <a:endParaRPr lang="en-US" dirty="0"/>
          </a:p>
        </p:txBody>
      </p:sp>
      <p:sp>
        <p:nvSpPr>
          <p:cNvPr id="7171" name="Rectangle 3"/>
          <p:cNvSpPr>
            <a:spLocks noGrp="1" noChangeArrowheads="1"/>
          </p:cNvSpPr>
          <p:nvPr>
            <p:ph type="subTitle" idx="1"/>
          </p:nvPr>
        </p:nvSpPr>
        <p:spPr>
          <a:xfrm>
            <a:off x="457200" y="2000592"/>
            <a:ext cx="6096000" cy="457200"/>
          </a:xfrm>
        </p:spPr>
        <p:txBody>
          <a:bodyPr/>
          <a:lstStyle>
            <a:lvl1pPr marL="0" indent="0">
              <a:buFontTx/>
              <a:buNone/>
              <a:defRPr sz="1800">
                <a:solidFill>
                  <a:schemeClr val="tx2"/>
                </a:solidFill>
              </a:defRPr>
            </a:lvl1pPr>
          </a:lstStyle>
          <a:p>
            <a:r>
              <a:rPr lang="en-US" smtClean="0"/>
              <a:t>Click to edit Master subtitle style</a:t>
            </a:r>
            <a:endParaRPr lang="en-US" dirty="0" smtClean="0"/>
          </a:p>
        </p:txBody>
      </p:sp>
      <p:sp>
        <p:nvSpPr>
          <p:cNvPr id="7172" name="Rectangle 4"/>
          <p:cNvSpPr>
            <a:spLocks noGrp="1" noChangeArrowheads="1"/>
          </p:cNvSpPr>
          <p:nvPr>
            <p:ph type="dt" sz="half" idx="2"/>
          </p:nvPr>
        </p:nvSpPr>
        <p:spPr/>
        <p:txBody>
          <a:bodyPr/>
          <a:lstStyle>
            <a:lvl1pPr>
              <a:defRPr/>
            </a:lvl1pPr>
          </a:lstStyle>
          <a:p>
            <a:fld id="{C2FA0876-17E0-487E-B37F-5497DFE7E346}" type="datetimeFigureOut">
              <a:rPr lang="en-US" smtClean="0"/>
              <a:pPr/>
              <a:t>2/23/2011</a:t>
            </a:fld>
            <a:endParaRPr lang="en-US"/>
          </a:p>
        </p:txBody>
      </p:sp>
      <p:sp>
        <p:nvSpPr>
          <p:cNvPr id="7173" name="Rectangle 5"/>
          <p:cNvSpPr>
            <a:spLocks noGrp="1" noChangeArrowheads="1"/>
          </p:cNvSpPr>
          <p:nvPr>
            <p:ph type="ftr" sz="quarter" idx="3"/>
          </p:nvPr>
        </p:nvSpPr>
        <p:spPr/>
        <p:txBody>
          <a:bodyPr/>
          <a:lstStyle>
            <a:lvl1pPr>
              <a:defRPr/>
            </a:lvl1pPr>
          </a:lstStyle>
          <a:p>
            <a:endParaRPr lang="en-US"/>
          </a:p>
        </p:txBody>
      </p:sp>
      <p:sp>
        <p:nvSpPr>
          <p:cNvPr id="7174" name="Rectangle 6"/>
          <p:cNvSpPr>
            <a:spLocks noGrp="1" noChangeArrowheads="1"/>
          </p:cNvSpPr>
          <p:nvPr>
            <p:ph type="sldNum" sz="quarter" idx="4"/>
          </p:nvPr>
        </p:nvSpPr>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3086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695700" y="1828800"/>
            <a:ext cx="3086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2FA0876-17E0-487E-B37F-5497DFE7E346}" type="datetimeFigureOut">
              <a:rPr lang="en-US" smtClean="0"/>
              <a:pPr/>
              <a:t>2/23/2011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400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199" y="1535113"/>
            <a:ext cx="320039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199" y="2174875"/>
            <a:ext cx="320039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33800" y="1535113"/>
            <a:ext cx="3124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33800" y="2174875"/>
            <a:ext cx="3124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2FA0876-17E0-487E-B37F-5497DFE7E346}" type="datetimeFigureOut">
              <a:rPr lang="en-US" smtClean="0"/>
              <a:pPr/>
              <a:t>2/23/2011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2FA0876-17E0-487E-B37F-5497DFE7E346}" type="datetimeFigureOut">
              <a:rPr lang="en-US" smtClean="0"/>
              <a:pPr/>
              <a:t>2/23/2011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2FA0876-17E0-487E-B37F-5497DFE7E346}" type="datetimeFigureOut">
              <a:rPr lang="en-US" smtClean="0"/>
              <a:pPr/>
              <a:t>2/23/2011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fld id="{C2FA0876-17E0-487E-B37F-5497DFE7E346}" type="datetimeFigureOut">
              <a:rPr lang="en-US" smtClean="0"/>
              <a:pPr/>
              <a:t>2/23/2011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2FA0876-17E0-487E-B37F-5497DFE7E346}" type="datetimeFigureOut">
              <a:rPr lang="en-US" smtClean="0"/>
              <a:pPr/>
              <a:t>2/23/2011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06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9906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906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2FA0876-17E0-487E-B37F-5497DFE7E346}" type="datetimeFigureOut">
              <a:rPr lang="en-US" smtClean="0"/>
              <a:pPr/>
              <a:t>2/23/2011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05450" y="838200"/>
            <a:ext cx="158115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838200"/>
            <a:ext cx="48768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1447800"/>
            <a:ext cx="54864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0" y="2743200"/>
            <a:ext cx="30861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238500" y="2743200"/>
            <a:ext cx="30861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0" y="3886200"/>
            <a:ext cx="30861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3238500" y="3886200"/>
            <a:ext cx="3086100" cy="99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fld id="{C2FA0876-17E0-487E-B37F-5497DFE7E346}" type="datetimeFigureOut">
              <a:rPr lang="en-US" smtClean="0"/>
              <a:pPr/>
              <a:t>2/23/2011</a:t>
            </a:fld>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FA0876-17E0-487E-B37F-5497DFE7E346}"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FA0876-17E0-487E-B37F-5497DFE7E346}" type="datetimeFigureOut">
              <a:rPr lang="en-US" smtClean="0"/>
              <a:pPr/>
              <a:t>2/23/2011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C2FA0876-17E0-487E-B37F-5497DFE7E346}" type="datetimeFigureOut">
              <a:rPr lang="en-US" smtClean="0"/>
              <a:pPr/>
              <a:t>2/23/2011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FA0876-17E0-487E-B37F-5497DFE7E346}" type="datetimeFigureOut">
              <a:rPr lang="en-US" smtClean="0"/>
              <a:pPr/>
              <a:t>2/23/2011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A0876-17E0-487E-B37F-5497DFE7E346}" type="datetimeFigureOut">
              <a:rPr lang="en-US" smtClean="0"/>
              <a:pPr/>
              <a:t>2/23/2011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A0876-17E0-487E-B37F-5497DFE7E346}"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A0876-17E0-487E-B37F-5497DFE7E346}"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FA0876-17E0-487E-B37F-5497DFE7E346}"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fld id="{C2FA0876-17E0-487E-B37F-5497DFE7E346}" type="datetimeFigureOut">
              <a:rPr lang="en-US" smtClean="0"/>
              <a:pPr/>
              <a:t>2/23/2011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FA0876-17E0-487E-B37F-5497DFE7E346}" type="datetimeFigureOut">
              <a:rPr lang="en-US" smtClean="0"/>
              <a:pPr/>
              <a:t>2/23/2011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FA0876-17E0-487E-B37F-5497DFE7E346}" type="datetimeFigureOut">
              <a:rPr lang="en-US" smtClean="0"/>
              <a:pPr/>
              <a:t>2/23/2011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A0876-17E0-487E-B37F-5497DFE7E346}" type="datetimeFigureOut">
              <a:rPr lang="en-US" smtClean="0"/>
              <a:pPr/>
              <a:t>2/23/2011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A0876-17E0-487E-B37F-5497DFE7E346}"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A0876-17E0-487E-B37F-5497DFE7E346}"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fld id="{C2FA0876-17E0-487E-B37F-5497DFE7E346}" type="datetimeFigureOut">
              <a:rPr lang="en-US" smtClean="0"/>
              <a:pPr/>
              <a:t>2/23/2011</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FA0876-17E0-487E-B37F-5497DFE7E346}"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FA0876-17E0-487E-B37F-5497DFE7E346}" type="datetimeFigureOut">
              <a:rPr lang="en-US" smtClean="0"/>
              <a:pPr/>
              <a:t>2/23/2011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FA0876-17E0-487E-B37F-5497DFE7E346}" type="datetimeFigureOut">
              <a:rPr lang="en-US" smtClean="0"/>
              <a:pPr/>
              <a:t>2/23/2011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A0876-17E0-487E-B37F-5497DFE7E346}" type="datetimeFigureOut">
              <a:rPr lang="en-US" smtClean="0"/>
              <a:pPr/>
              <a:t>2/23/2011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A0876-17E0-487E-B37F-5497DFE7E346}"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A0876-17E0-487E-B37F-5497DFE7E346}"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fld id="{C2FA0876-17E0-487E-B37F-5497DFE7E346}" type="datetimeFigureOut">
              <a:rPr lang="en-US" smtClean="0"/>
              <a:pPr/>
              <a:t>2/23/2011</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FA0876-17E0-487E-B37F-5497DFE7E346}"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FA0876-17E0-487E-B37F-5497DFE7E346}" type="datetimeFigureOut">
              <a:rPr lang="en-US" smtClean="0"/>
              <a:pPr/>
              <a:t>2/23/2011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FA0876-17E0-487E-B37F-5497DFE7E346}" type="datetimeFigureOut">
              <a:rPr lang="en-US" smtClean="0"/>
              <a:pPr/>
              <a:t>2/23/2011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A0876-17E0-487E-B37F-5497DFE7E346}" type="datetimeFigureOut">
              <a:rPr lang="en-US" smtClean="0"/>
              <a:pPr/>
              <a:t>2/23/2011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A0876-17E0-487E-B37F-5497DFE7E346}"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A0876-17E0-487E-B37F-5497DFE7E346}"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2FA0876-17E0-487E-B37F-5497DFE7E346}" type="datetimeFigureOut">
              <a:rPr lang="en-US" smtClean="0"/>
              <a:pPr/>
              <a:t>2/23/2011</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FA0876-17E0-487E-B37F-5497DFE7E346}"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FA0876-17E0-487E-B37F-5497DFE7E346}" type="datetimeFigureOut">
              <a:rPr lang="en-US" smtClean="0"/>
              <a:pPr/>
              <a:t>2/23/2011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FA0876-17E0-487E-B37F-5497DFE7E346}" type="datetimeFigureOut">
              <a:rPr lang="en-US" smtClean="0"/>
              <a:pPr/>
              <a:t>2/23/2011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A0876-17E0-487E-B37F-5497DFE7E346}" type="datetimeFigureOut">
              <a:rPr lang="en-US" smtClean="0"/>
              <a:pPr/>
              <a:t>2/23/2011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A0876-17E0-487E-B37F-5497DFE7E346}"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FA0876-17E0-487E-B37F-5497DFE7E346}" type="datetimeFigureOut">
              <a:rPr lang="en-US" smtClean="0"/>
              <a:pPr/>
              <a:t>2/23/2011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FA0876-17E0-487E-B37F-5497DFE7E346}" type="datetimeFigureOut">
              <a:rPr lang="en-US" smtClean="0"/>
              <a:pPr/>
              <a:t>2/23/2011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9B8672-25BF-4B00-8B60-33FB11F440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2FA0876-17E0-487E-B37F-5497DFE7E346}" type="datetimeFigureOut">
              <a:rPr lang="en-US" smtClean="0"/>
              <a:pPr/>
              <a:t>2/23/2011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2FA0876-17E0-487E-B37F-5497DFE7E346}" type="datetimeFigureOut">
              <a:rPr lang="en-US" smtClean="0"/>
              <a:pPr/>
              <a:t>2/23/2011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F9B8672-25BF-4B00-8B60-33FB11F4406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2FA0876-17E0-487E-B37F-5497DFE7E346}" type="datetimeFigureOut">
              <a:rPr lang="en-US" smtClean="0"/>
              <a:pPr/>
              <a:t>2/23/2011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F9B8672-25BF-4B00-8B60-33FB11F440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62000"/>
            <a:ext cx="6324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style</a:t>
            </a:r>
          </a:p>
        </p:txBody>
      </p:sp>
      <p:sp>
        <p:nvSpPr>
          <p:cNvPr id="1027" name="Rectangle 3"/>
          <p:cNvSpPr>
            <a:spLocks noGrp="1" noChangeArrowheads="1"/>
          </p:cNvSpPr>
          <p:nvPr>
            <p:ph type="body" idx="1"/>
          </p:nvPr>
        </p:nvSpPr>
        <p:spPr bwMode="auto">
          <a:xfrm>
            <a:off x="457200" y="1676400"/>
            <a:ext cx="63246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2FA0876-17E0-487E-B37F-5497DFE7E346}" type="datetimeFigureOut">
              <a:rPr lang="en-US" smtClean="0"/>
              <a:pPr/>
              <a:t>2/23/2011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F9B8672-25BF-4B00-8B60-33FB11F440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rtl="0" eaLnBrk="1" fontAlgn="base" hangingPunct="1">
        <a:spcBef>
          <a:spcPct val="0"/>
        </a:spcBef>
        <a:spcAft>
          <a:spcPct val="0"/>
        </a:spcAft>
        <a:defRPr sz="2800">
          <a:solidFill>
            <a:schemeClr val="tx1"/>
          </a:solidFill>
          <a:latin typeface="+mj-lt"/>
          <a:ea typeface="+mj-ea"/>
          <a:cs typeface="+mj-cs"/>
        </a:defRPr>
      </a:lvl1pPr>
      <a:lvl2pPr algn="ctr" rtl="0" eaLnBrk="1" fontAlgn="base" hangingPunct="1">
        <a:spcBef>
          <a:spcPct val="0"/>
        </a:spcBef>
        <a:spcAft>
          <a:spcPct val="0"/>
        </a:spcAft>
        <a:defRPr sz="2800">
          <a:solidFill>
            <a:schemeClr val="tx1"/>
          </a:solidFill>
          <a:latin typeface="Eras Bold ITC" pitchFamily="34" charset="0"/>
        </a:defRPr>
      </a:lvl2pPr>
      <a:lvl3pPr algn="ctr" rtl="0" eaLnBrk="1" fontAlgn="base" hangingPunct="1">
        <a:spcBef>
          <a:spcPct val="0"/>
        </a:spcBef>
        <a:spcAft>
          <a:spcPct val="0"/>
        </a:spcAft>
        <a:defRPr sz="2800">
          <a:solidFill>
            <a:schemeClr val="tx1"/>
          </a:solidFill>
          <a:latin typeface="Eras Bold ITC" pitchFamily="34" charset="0"/>
        </a:defRPr>
      </a:lvl3pPr>
      <a:lvl4pPr algn="ctr" rtl="0" eaLnBrk="1" fontAlgn="base" hangingPunct="1">
        <a:spcBef>
          <a:spcPct val="0"/>
        </a:spcBef>
        <a:spcAft>
          <a:spcPct val="0"/>
        </a:spcAft>
        <a:defRPr sz="2800">
          <a:solidFill>
            <a:schemeClr val="tx1"/>
          </a:solidFill>
          <a:latin typeface="Eras Bold ITC" pitchFamily="34" charset="0"/>
        </a:defRPr>
      </a:lvl4pPr>
      <a:lvl5pPr algn="ctr" rtl="0" eaLnBrk="1" fontAlgn="base" hangingPunct="1">
        <a:spcBef>
          <a:spcPct val="0"/>
        </a:spcBef>
        <a:spcAft>
          <a:spcPct val="0"/>
        </a:spcAft>
        <a:defRPr sz="2800">
          <a:solidFill>
            <a:schemeClr val="tx1"/>
          </a:solidFill>
          <a:latin typeface="Eras Bold ITC" pitchFamily="34" charset="0"/>
        </a:defRPr>
      </a:lvl5pPr>
      <a:lvl6pPr marL="457200" algn="ctr" rtl="0" eaLnBrk="1" fontAlgn="base" hangingPunct="1">
        <a:spcBef>
          <a:spcPct val="0"/>
        </a:spcBef>
        <a:spcAft>
          <a:spcPct val="0"/>
        </a:spcAft>
        <a:defRPr sz="2800">
          <a:solidFill>
            <a:schemeClr val="tx1"/>
          </a:solidFill>
          <a:latin typeface="Eras Bold ITC" pitchFamily="34" charset="0"/>
        </a:defRPr>
      </a:lvl6pPr>
      <a:lvl7pPr marL="914400" algn="ctr" rtl="0" eaLnBrk="1" fontAlgn="base" hangingPunct="1">
        <a:spcBef>
          <a:spcPct val="0"/>
        </a:spcBef>
        <a:spcAft>
          <a:spcPct val="0"/>
        </a:spcAft>
        <a:defRPr sz="2800">
          <a:solidFill>
            <a:schemeClr val="tx1"/>
          </a:solidFill>
          <a:latin typeface="Eras Bold ITC" pitchFamily="34" charset="0"/>
        </a:defRPr>
      </a:lvl7pPr>
      <a:lvl8pPr marL="1371600" algn="ctr" rtl="0" eaLnBrk="1" fontAlgn="base" hangingPunct="1">
        <a:spcBef>
          <a:spcPct val="0"/>
        </a:spcBef>
        <a:spcAft>
          <a:spcPct val="0"/>
        </a:spcAft>
        <a:defRPr sz="2800">
          <a:solidFill>
            <a:schemeClr val="tx1"/>
          </a:solidFill>
          <a:latin typeface="Eras Bold ITC" pitchFamily="34" charset="0"/>
        </a:defRPr>
      </a:lvl8pPr>
      <a:lvl9pPr marL="1828800" algn="ctr" rtl="0" eaLnBrk="1" fontAlgn="base" hangingPunct="1">
        <a:spcBef>
          <a:spcPct val="0"/>
        </a:spcBef>
        <a:spcAft>
          <a:spcPct val="0"/>
        </a:spcAft>
        <a:defRPr sz="2800">
          <a:solidFill>
            <a:schemeClr val="tx1"/>
          </a:solidFill>
          <a:latin typeface="Eras Bold ITC"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A0876-17E0-487E-B37F-5497DFE7E346}" type="datetimeFigureOut">
              <a:rPr lang="en-US" smtClean="0"/>
              <a:pPr/>
              <a:t>2/23/2011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B8672-25BF-4B00-8B60-33FB11F440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A0876-17E0-487E-B37F-5497DFE7E346}" type="datetimeFigureOut">
              <a:rPr lang="en-US" smtClean="0"/>
              <a:pPr/>
              <a:t>2/23/2011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B8672-25BF-4B00-8B60-33FB11F440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A0876-17E0-487E-B37F-5497DFE7E346}" type="datetimeFigureOut">
              <a:rPr lang="en-US" smtClean="0"/>
              <a:pPr/>
              <a:t>2/23/2011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B8672-25BF-4B00-8B60-33FB11F440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A0876-17E0-487E-B37F-5497DFE7E346}" type="datetimeFigureOut">
              <a:rPr lang="en-US" smtClean="0"/>
              <a:pPr/>
              <a:t>2/23/2011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B8672-25BF-4B00-8B60-33FB11F440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A0876-17E0-487E-B37F-5497DFE7E346}" type="datetimeFigureOut">
              <a:rPr lang="en-US" smtClean="0"/>
              <a:pPr/>
              <a:t>2/23/2011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B8672-25BF-4B00-8B60-33FB11F4406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notesSlide" Target="../notesSlides/notesSlide10.xml"/><Relationship Id="rId1" Type="http://schemas.openxmlformats.org/officeDocument/2006/relationships/slideLayout" Target="../slideLayouts/slideLayout70.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5.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5.xml"/></Relationships>
</file>

<file path=ppt/slides/_rels/slide22.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notesSlide" Target="../notesSlides/notesSlide13.xml"/><Relationship Id="rId1" Type="http://schemas.openxmlformats.org/officeDocument/2006/relationships/slideLayout" Target="../slideLayouts/slideLayout70.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hyperlink" Target="http://www.tweaktown.com/" TargetMode="External"/><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0"/>
            <a:ext cx="6096000" cy="1447800"/>
          </a:xfrm>
        </p:spPr>
        <p:txBody>
          <a:bodyPr/>
          <a:lstStyle/>
          <a:p>
            <a:pPr algn="ctr"/>
            <a:r>
              <a:rPr lang="en-US" b="1" dirty="0" smtClean="0"/>
              <a:t>Nicole Fiamingo’s Presentation</a:t>
            </a:r>
            <a:endParaRPr lang="en-US" b="1" dirty="0"/>
          </a:p>
        </p:txBody>
      </p:sp>
      <p:sp>
        <p:nvSpPr>
          <p:cNvPr id="4" name="TextBox 3"/>
          <p:cNvSpPr txBox="1"/>
          <p:nvPr/>
        </p:nvSpPr>
        <p:spPr>
          <a:xfrm>
            <a:off x="0" y="6488668"/>
            <a:ext cx="9144000" cy="369332"/>
          </a:xfrm>
          <a:prstGeom prst="rect">
            <a:avLst/>
          </a:prstGeom>
          <a:noFill/>
        </p:spPr>
        <p:txBody>
          <a:bodyPr wrap="square" rtlCol="0">
            <a:spAutoFit/>
          </a:bodyPr>
          <a:lstStyle/>
          <a:p>
            <a:r>
              <a:rPr lang="en-US" b="1" dirty="0" smtClean="0"/>
              <a:t>MKT 730 – Marketing Research	      			         February 17, 2011</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762000" y="5486400"/>
            <a:ext cx="6859588" cy="839788"/>
            <a:chOff x="762000" y="5486400"/>
            <a:chExt cx="6859588" cy="839788"/>
          </a:xfrm>
        </p:grpSpPr>
        <p:cxnSp>
          <p:nvCxnSpPr>
            <p:cNvPr id="51" name="Straight Arrow Connector 50"/>
            <p:cNvCxnSpPr/>
            <p:nvPr/>
          </p:nvCxnSpPr>
          <p:spPr>
            <a:xfrm rot="5400000">
              <a:off x="2058194" y="5638006"/>
              <a:ext cx="304800" cy="158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4725194" y="5638006"/>
              <a:ext cx="304800" cy="158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7468394" y="5638006"/>
              <a:ext cx="304800" cy="158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762000" y="6324600"/>
              <a:ext cx="457200" cy="158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2285206" y="4115594"/>
            <a:ext cx="5488782" cy="533400"/>
            <a:chOff x="2285206" y="4115594"/>
            <a:chExt cx="5488782" cy="533400"/>
          </a:xfrm>
        </p:grpSpPr>
        <p:cxnSp>
          <p:nvCxnSpPr>
            <p:cNvPr id="39" name="Straight Arrow Connector 38"/>
            <p:cNvCxnSpPr/>
            <p:nvPr/>
          </p:nvCxnSpPr>
          <p:spPr>
            <a:xfrm rot="5400000">
              <a:off x="4914900" y="4229100"/>
              <a:ext cx="228600" cy="158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2286000" y="4343400"/>
              <a:ext cx="27432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5029200" y="4343400"/>
              <a:ext cx="27432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2133600" y="4495800"/>
              <a:ext cx="304800" cy="158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4877594" y="4495006"/>
              <a:ext cx="304800" cy="158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7620794" y="4495006"/>
              <a:ext cx="304800" cy="158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5028406" y="2209800"/>
            <a:ext cx="3659982" cy="915194"/>
            <a:chOff x="5028406" y="2209800"/>
            <a:chExt cx="3659982" cy="915194"/>
          </a:xfrm>
        </p:grpSpPr>
        <p:cxnSp>
          <p:nvCxnSpPr>
            <p:cNvPr id="22" name="Straight Arrow Connector 21"/>
            <p:cNvCxnSpPr>
              <a:stCxn id="20" idx="2"/>
            </p:cNvCxnSpPr>
            <p:nvPr/>
          </p:nvCxnSpPr>
          <p:spPr>
            <a:xfrm rot="16200000" flipH="1">
              <a:off x="7657306" y="2172494"/>
              <a:ext cx="381794" cy="456406"/>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5029200" y="2590800"/>
              <a:ext cx="3048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4762500" y="2857500"/>
              <a:ext cx="533400" cy="158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077200" y="2590800"/>
              <a:ext cx="6096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8420894" y="2856706"/>
              <a:ext cx="533400" cy="158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1142206" y="533400"/>
            <a:ext cx="7240588" cy="915194"/>
            <a:chOff x="1142206" y="533400"/>
            <a:chExt cx="7240588" cy="915194"/>
          </a:xfrm>
        </p:grpSpPr>
        <p:cxnSp>
          <p:nvCxnSpPr>
            <p:cNvPr id="8" name="Straight Connector 7"/>
            <p:cNvCxnSpPr>
              <a:stCxn id="6" idx="2"/>
            </p:cNvCxnSpPr>
            <p:nvPr/>
          </p:nvCxnSpPr>
          <p:spPr>
            <a:xfrm rot="5400000">
              <a:off x="4343400" y="762000"/>
              <a:ext cx="4572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1143000" y="990600"/>
              <a:ext cx="3429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0" y="990600"/>
              <a:ext cx="3810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914400" y="1219200"/>
              <a:ext cx="457200" cy="158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8153400" y="1219200"/>
              <a:ext cx="457200" cy="158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0" y="0"/>
            <a:ext cx="9144000" cy="533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ounded Rectangle 17"/>
          <p:cNvSpPr/>
          <p:nvPr/>
        </p:nvSpPr>
        <p:spPr>
          <a:xfrm>
            <a:off x="381000" y="1524000"/>
            <a:ext cx="2438400" cy="685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Rounded Rectangle 19"/>
          <p:cNvSpPr/>
          <p:nvPr/>
        </p:nvSpPr>
        <p:spPr>
          <a:xfrm>
            <a:off x="6248400" y="1524000"/>
            <a:ext cx="2743200" cy="685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Rounded Rectangle 30"/>
          <p:cNvSpPr/>
          <p:nvPr/>
        </p:nvSpPr>
        <p:spPr>
          <a:xfrm>
            <a:off x="4191000" y="3200400"/>
            <a:ext cx="1600200"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Rounded Rectangle 31"/>
          <p:cNvSpPr/>
          <p:nvPr/>
        </p:nvSpPr>
        <p:spPr>
          <a:xfrm>
            <a:off x="7391400" y="3200400"/>
            <a:ext cx="1600200"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Rounded Rectangle 47"/>
          <p:cNvSpPr/>
          <p:nvPr/>
        </p:nvSpPr>
        <p:spPr>
          <a:xfrm>
            <a:off x="1371600" y="4724400"/>
            <a:ext cx="1600200"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Rounded Rectangle 48"/>
          <p:cNvSpPr/>
          <p:nvPr/>
        </p:nvSpPr>
        <p:spPr>
          <a:xfrm>
            <a:off x="4114800" y="4724400"/>
            <a:ext cx="1600200"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Rounded Rectangle 49"/>
          <p:cNvSpPr/>
          <p:nvPr/>
        </p:nvSpPr>
        <p:spPr>
          <a:xfrm>
            <a:off x="6781800" y="4724400"/>
            <a:ext cx="1600200"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4" name="Rounded Rectangle 53"/>
          <p:cNvSpPr/>
          <p:nvPr/>
        </p:nvSpPr>
        <p:spPr>
          <a:xfrm>
            <a:off x="1447800" y="5867400"/>
            <a:ext cx="1600200"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5" name="Rounded Rectangle 54"/>
          <p:cNvSpPr/>
          <p:nvPr/>
        </p:nvSpPr>
        <p:spPr>
          <a:xfrm>
            <a:off x="6858000" y="5943600"/>
            <a:ext cx="1600200"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p>
        </p:txBody>
      </p:sp>
      <p:sp>
        <p:nvSpPr>
          <p:cNvPr id="56" name="Rounded Rectangle 55"/>
          <p:cNvSpPr/>
          <p:nvPr/>
        </p:nvSpPr>
        <p:spPr>
          <a:xfrm>
            <a:off x="4114800" y="5867400"/>
            <a:ext cx="1600200" cy="762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1" dirty="0"/>
          </a:p>
        </p:txBody>
      </p:sp>
      <p:sp>
        <p:nvSpPr>
          <p:cNvPr id="57" name="TextBox 56"/>
          <p:cNvSpPr txBox="1"/>
          <p:nvPr/>
        </p:nvSpPr>
        <p:spPr>
          <a:xfrm>
            <a:off x="381000" y="0"/>
            <a:ext cx="8763000" cy="584775"/>
          </a:xfrm>
          <a:prstGeom prst="rect">
            <a:avLst/>
          </a:prstGeom>
          <a:noFill/>
        </p:spPr>
        <p:txBody>
          <a:bodyPr wrap="square" rtlCol="0">
            <a:spAutoFit/>
          </a:bodyPr>
          <a:lstStyle/>
          <a:p>
            <a:pPr algn="ctr"/>
            <a:r>
              <a:rPr lang="en-US" sz="3200" dirty="0" smtClean="0">
                <a:solidFill>
                  <a:schemeClr val="bg1"/>
                </a:solidFill>
                <a:latin typeface="Aharoni" pitchFamily="2" charset="-79"/>
                <a:cs typeface="Aharoni" pitchFamily="2" charset="-79"/>
              </a:rPr>
              <a:t>Total Error</a:t>
            </a:r>
            <a:endParaRPr lang="en-US" sz="3200" dirty="0">
              <a:solidFill>
                <a:schemeClr val="bg1"/>
              </a:solidFill>
              <a:latin typeface="Aharoni" pitchFamily="2" charset="-79"/>
              <a:cs typeface="Aharoni" pitchFamily="2" charset="-79"/>
            </a:endParaRPr>
          </a:p>
        </p:txBody>
      </p:sp>
      <p:sp>
        <p:nvSpPr>
          <p:cNvPr id="58" name="TextBox 57"/>
          <p:cNvSpPr txBox="1"/>
          <p:nvPr/>
        </p:nvSpPr>
        <p:spPr>
          <a:xfrm>
            <a:off x="381000" y="1676400"/>
            <a:ext cx="2514600" cy="369332"/>
          </a:xfrm>
          <a:prstGeom prst="rect">
            <a:avLst/>
          </a:prstGeom>
          <a:noFill/>
        </p:spPr>
        <p:txBody>
          <a:bodyPr wrap="square" rtlCol="0">
            <a:spAutoFit/>
          </a:bodyPr>
          <a:lstStyle/>
          <a:p>
            <a:pPr algn="ctr"/>
            <a:r>
              <a:rPr lang="en-US" dirty="0" smtClean="0">
                <a:solidFill>
                  <a:schemeClr val="bg1"/>
                </a:solidFill>
              </a:rPr>
              <a:t>Random Sampling Error</a:t>
            </a:r>
            <a:endParaRPr lang="en-US" dirty="0">
              <a:solidFill>
                <a:schemeClr val="bg1"/>
              </a:solidFill>
            </a:endParaRPr>
          </a:p>
        </p:txBody>
      </p:sp>
      <p:sp>
        <p:nvSpPr>
          <p:cNvPr id="59" name="TextBox 58"/>
          <p:cNvSpPr txBox="1"/>
          <p:nvPr/>
        </p:nvSpPr>
        <p:spPr>
          <a:xfrm>
            <a:off x="6400800" y="1600200"/>
            <a:ext cx="2514600" cy="369332"/>
          </a:xfrm>
          <a:prstGeom prst="rect">
            <a:avLst/>
          </a:prstGeom>
          <a:noFill/>
        </p:spPr>
        <p:txBody>
          <a:bodyPr wrap="square" rtlCol="0">
            <a:spAutoFit/>
          </a:bodyPr>
          <a:lstStyle/>
          <a:p>
            <a:pPr algn="ctr"/>
            <a:r>
              <a:rPr lang="en-US" dirty="0" smtClean="0">
                <a:solidFill>
                  <a:schemeClr val="bg1"/>
                </a:solidFill>
              </a:rPr>
              <a:t>Non-sampling Error</a:t>
            </a:r>
            <a:endParaRPr lang="en-US" dirty="0">
              <a:solidFill>
                <a:schemeClr val="bg1"/>
              </a:solidFill>
            </a:endParaRPr>
          </a:p>
        </p:txBody>
      </p:sp>
      <p:sp>
        <p:nvSpPr>
          <p:cNvPr id="60" name="TextBox 59"/>
          <p:cNvSpPr txBox="1"/>
          <p:nvPr/>
        </p:nvSpPr>
        <p:spPr>
          <a:xfrm>
            <a:off x="4343400" y="3276600"/>
            <a:ext cx="1295400" cy="646331"/>
          </a:xfrm>
          <a:prstGeom prst="rect">
            <a:avLst/>
          </a:prstGeom>
          <a:noFill/>
        </p:spPr>
        <p:txBody>
          <a:bodyPr wrap="square" rtlCol="0">
            <a:spAutoFit/>
          </a:bodyPr>
          <a:lstStyle/>
          <a:p>
            <a:pPr algn="ctr"/>
            <a:r>
              <a:rPr lang="en-US" dirty="0" smtClean="0">
                <a:solidFill>
                  <a:schemeClr val="bg1"/>
                </a:solidFill>
              </a:rPr>
              <a:t>Response Error</a:t>
            </a:r>
            <a:endParaRPr lang="en-US" dirty="0">
              <a:solidFill>
                <a:schemeClr val="bg1"/>
              </a:solidFill>
            </a:endParaRPr>
          </a:p>
        </p:txBody>
      </p:sp>
      <p:sp>
        <p:nvSpPr>
          <p:cNvPr id="61" name="TextBox 60"/>
          <p:cNvSpPr txBox="1"/>
          <p:nvPr/>
        </p:nvSpPr>
        <p:spPr>
          <a:xfrm>
            <a:off x="7239000" y="3276600"/>
            <a:ext cx="1905000" cy="646331"/>
          </a:xfrm>
          <a:prstGeom prst="rect">
            <a:avLst/>
          </a:prstGeom>
          <a:noFill/>
        </p:spPr>
        <p:txBody>
          <a:bodyPr wrap="square" rtlCol="0">
            <a:spAutoFit/>
          </a:bodyPr>
          <a:lstStyle/>
          <a:p>
            <a:pPr algn="ctr"/>
            <a:r>
              <a:rPr lang="en-US" dirty="0" smtClean="0">
                <a:solidFill>
                  <a:schemeClr val="bg1"/>
                </a:solidFill>
              </a:rPr>
              <a:t>Non-response Error</a:t>
            </a:r>
            <a:endParaRPr lang="en-US" dirty="0">
              <a:solidFill>
                <a:schemeClr val="bg1"/>
              </a:solidFill>
            </a:endParaRPr>
          </a:p>
        </p:txBody>
      </p:sp>
      <p:sp>
        <p:nvSpPr>
          <p:cNvPr id="62" name="TextBox 61"/>
          <p:cNvSpPr txBox="1"/>
          <p:nvPr/>
        </p:nvSpPr>
        <p:spPr>
          <a:xfrm>
            <a:off x="1447800" y="4800600"/>
            <a:ext cx="1295400" cy="646331"/>
          </a:xfrm>
          <a:prstGeom prst="rect">
            <a:avLst/>
          </a:prstGeom>
          <a:noFill/>
        </p:spPr>
        <p:txBody>
          <a:bodyPr wrap="square" rtlCol="0">
            <a:spAutoFit/>
          </a:bodyPr>
          <a:lstStyle/>
          <a:p>
            <a:pPr algn="ctr"/>
            <a:r>
              <a:rPr lang="en-US" dirty="0" smtClean="0">
                <a:solidFill>
                  <a:schemeClr val="bg1"/>
                </a:solidFill>
              </a:rPr>
              <a:t>Researcher Errors</a:t>
            </a:r>
            <a:endParaRPr lang="en-US" dirty="0">
              <a:solidFill>
                <a:schemeClr val="bg1"/>
              </a:solidFill>
            </a:endParaRPr>
          </a:p>
        </p:txBody>
      </p:sp>
      <p:sp>
        <p:nvSpPr>
          <p:cNvPr id="63" name="TextBox 62"/>
          <p:cNvSpPr txBox="1"/>
          <p:nvPr/>
        </p:nvSpPr>
        <p:spPr>
          <a:xfrm>
            <a:off x="4267200" y="4800600"/>
            <a:ext cx="1295400" cy="646331"/>
          </a:xfrm>
          <a:prstGeom prst="rect">
            <a:avLst/>
          </a:prstGeom>
          <a:noFill/>
        </p:spPr>
        <p:txBody>
          <a:bodyPr wrap="square" rtlCol="0">
            <a:spAutoFit/>
          </a:bodyPr>
          <a:lstStyle/>
          <a:p>
            <a:pPr algn="ctr"/>
            <a:r>
              <a:rPr lang="en-US" dirty="0" smtClean="0">
                <a:solidFill>
                  <a:schemeClr val="bg1"/>
                </a:solidFill>
              </a:rPr>
              <a:t>Interviewer Errors</a:t>
            </a:r>
            <a:endParaRPr lang="en-US" dirty="0">
              <a:solidFill>
                <a:schemeClr val="bg1"/>
              </a:solidFill>
            </a:endParaRPr>
          </a:p>
        </p:txBody>
      </p:sp>
      <p:sp>
        <p:nvSpPr>
          <p:cNvPr id="64" name="TextBox 63"/>
          <p:cNvSpPr txBox="1"/>
          <p:nvPr/>
        </p:nvSpPr>
        <p:spPr>
          <a:xfrm>
            <a:off x="6858000" y="4724400"/>
            <a:ext cx="1371600" cy="646331"/>
          </a:xfrm>
          <a:prstGeom prst="rect">
            <a:avLst/>
          </a:prstGeom>
          <a:noFill/>
        </p:spPr>
        <p:txBody>
          <a:bodyPr wrap="square" rtlCol="0">
            <a:spAutoFit/>
          </a:bodyPr>
          <a:lstStyle/>
          <a:p>
            <a:pPr algn="ctr"/>
            <a:r>
              <a:rPr lang="en-US" dirty="0" smtClean="0">
                <a:solidFill>
                  <a:schemeClr val="bg1"/>
                </a:solidFill>
              </a:rPr>
              <a:t>Respondent Errors</a:t>
            </a:r>
            <a:endParaRPr lang="en-US" dirty="0">
              <a:solidFill>
                <a:schemeClr val="bg1"/>
              </a:solidFill>
            </a:endParaRPr>
          </a:p>
        </p:txBody>
      </p:sp>
      <p:sp>
        <p:nvSpPr>
          <p:cNvPr id="65" name="TextBox 64"/>
          <p:cNvSpPr txBox="1"/>
          <p:nvPr/>
        </p:nvSpPr>
        <p:spPr>
          <a:xfrm>
            <a:off x="1371600" y="5867400"/>
            <a:ext cx="1752600" cy="646331"/>
          </a:xfrm>
          <a:prstGeom prst="rect">
            <a:avLst/>
          </a:prstGeom>
          <a:noFill/>
        </p:spPr>
        <p:txBody>
          <a:bodyPr wrap="square" rtlCol="0">
            <a:spAutoFit/>
          </a:bodyPr>
          <a:lstStyle/>
          <a:p>
            <a:pPr algn="ctr"/>
            <a:r>
              <a:rPr lang="en-US" dirty="0" smtClean="0">
                <a:solidFill>
                  <a:schemeClr val="bg1"/>
                </a:solidFill>
              </a:rPr>
              <a:t>Measurement Error</a:t>
            </a:r>
            <a:endParaRPr lang="en-US" dirty="0">
              <a:solidFill>
                <a:schemeClr val="bg1"/>
              </a:solidFill>
            </a:endParaRPr>
          </a:p>
        </p:txBody>
      </p:sp>
      <p:sp>
        <p:nvSpPr>
          <p:cNvPr id="66" name="TextBox 65"/>
          <p:cNvSpPr txBox="1"/>
          <p:nvPr/>
        </p:nvSpPr>
        <p:spPr>
          <a:xfrm>
            <a:off x="4191000" y="5867400"/>
            <a:ext cx="1447800" cy="646331"/>
          </a:xfrm>
          <a:prstGeom prst="rect">
            <a:avLst/>
          </a:prstGeom>
          <a:noFill/>
        </p:spPr>
        <p:txBody>
          <a:bodyPr wrap="square" rtlCol="0">
            <a:spAutoFit/>
          </a:bodyPr>
          <a:lstStyle/>
          <a:p>
            <a:pPr algn="ctr"/>
            <a:r>
              <a:rPr lang="en-US" dirty="0" smtClean="0">
                <a:solidFill>
                  <a:schemeClr val="bg1"/>
                </a:solidFill>
              </a:rPr>
              <a:t>Questioning Error</a:t>
            </a:r>
            <a:endParaRPr lang="en-US" dirty="0">
              <a:solidFill>
                <a:schemeClr val="bg1"/>
              </a:solidFill>
            </a:endParaRPr>
          </a:p>
        </p:txBody>
      </p:sp>
      <p:sp>
        <p:nvSpPr>
          <p:cNvPr id="67" name="TextBox 66"/>
          <p:cNvSpPr txBox="1"/>
          <p:nvPr/>
        </p:nvSpPr>
        <p:spPr>
          <a:xfrm>
            <a:off x="6934200" y="5943600"/>
            <a:ext cx="1524000" cy="646331"/>
          </a:xfrm>
          <a:prstGeom prst="rect">
            <a:avLst/>
          </a:prstGeom>
          <a:noFill/>
        </p:spPr>
        <p:txBody>
          <a:bodyPr wrap="square" rtlCol="0">
            <a:spAutoFit/>
          </a:bodyPr>
          <a:lstStyle/>
          <a:p>
            <a:pPr algn="ctr"/>
            <a:r>
              <a:rPr lang="en-US" dirty="0" smtClean="0">
                <a:solidFill>
                  <a:schemeClr val="bg1"/>
                </a:solidFill>
              </a:rPr>
              <a:t>Unwillingness Error</a:t>
            </a:r>
            <a:endParaRPr lang="en-US" dirty="0">
              <a:solidFill>
                <a:schemeClr val="bg1"/>
              </a:solidFill>
            </a:endParaRPr>
          </a:p>
        </p:txBody>
      </p:sp>
      <p:sp>
        <p:nvSpPr>
          <p:cNvPr id="68" name="TextBox 67"/>
          <p:cNvSpPr txBox="1"/>
          <p:nvPr/>
        </p:nvSpPr>
        <p:spPr>
          <a:xfrm rot="5400000" flipH="1" flipV="1">
            <a:off x="-232201" y="5829301"/>
            <a:ext cx="1595735" cy="461665"/>
          </a:xfrm>
          <a:prstGeom prst="rect">
            <a:avLst/>
          </a:prstGeom>
          <a:noFill/>
        </p:spPr>
        <p:txBody>
          <a:bodyPr wrap="square" rtlCol="0">
            <a:spAutoFit/>
          </a:bodyPr>
          <a:lstStyle/>
          <a:p>
            <a:r>
              <a:rPr lang="en-US" sz="2400" b="1" dirty="0" smtClean="0">
                <a:solidFill>
                  <a:schemeClr val="accent6"/>
                </a:solidFill>
              </a:rPr>
              <a:t>Example</a:t>
            </a:r>
            <a:endParaRPr lang="en-US" sz="2400" b="1" dirty="0">
              <a:solidFill>
                <a:schemeClr val="accent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5867400" y="4669335"/>
            <a:ext cx="3276600" cy="2188666"/>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C00000"/>
                </a:solidFill>
              </a:rPr>
              <a:t>Class Discussion Review</a:t>
            </a:r>
            <a:endParaRPr lang="en-US" dirty="0">
              <a:solidFill>
                <a:srgbClr val="C00000"/>
              </a:solidFill>
            </a:endParaRPr>
          </a:p>
        </p:txBody>
      </p:sp>
      <p:sp>
        <p:nvSpPr>
          <p:cNvPr id="3" name="Content Placeholder 2"/>
          <p:cNvSpPr>
            <a:spLocks noGrp="1"/>
          </p:cNvSpPr>
          <p:nvPr>
            <p:ph idx="1"/>
          </p:nvPr>
        </p:nvSpPr>
        <p:spPr>
          <a:xfrm>
            <a:off x="457200" y="1981200"/>
            <a:ext cx="8229600" cy="4525963"/>
          </a:xfrm>
        </p:spPr>
        <p:txBody>
          <a:bodyPr/>
          <a:lstStyle/>
          <a:p>
            <a:pPr marL="457200" indent="-457200">
              <a:buNone/>
            </a:pPr>
            <a:r>
              <a:rPr lang="en-US" sz="2800" b="1" u="sng" dirty="0" smtClean="0">
                <a:solidFill>
                  <a:srgbClr val="C00000"/>
                </a:solidFill>
              </a:rPr>
              <a:t>Kelly’s Triad</a:t>
            </a:r>
            <a:r>
              <a:rPr lang="en-US" sz="2800" b="1" dirty="0" smtClean="0">
                <a:solidFill>
                  <a:srgbClr val="C00000"/>
                </a:solidFill>
              </a:rPr>
              <a:t> </a:t>
            </a:r>
            <a:r>
              <a:rPr lang="en-US" sz="2500" b="1" dirty="0" smtClean="0">
                <a:solidFill>
                  <a:srgbClr val="C00000"/>
                </a:solidFill>
              </a:rPr>
              <a:t>= </a:t>
            </a:r>
            <a:r>
              <a:rPr lang="en-US" sz="2500" b="1" dirty="0" smtClean="0"/>
              <a:t>Why</a:t>
            </a:r>
            <a:br>
              <a:rPr lang="en-US" sz="2500" b="1" dirty="0" smtClean="0"/>
            </a:br>
            <a:endParaRPr lang="en-US" sz="2500" b="1" dirty="0" smtClean="0"/>
          </a:p>
          <a:p>
            <a:pPr marL="457200" indent="-457200"/>
            <a:r>
              <a:rPr lang="en-US" sz="2500" dirty="0" smtClean="0"/>
              <a:t>Identifying the key Benefits</a:t>
            </a:r>
          </a:p>
          <a:p>
            <a:pPr marL="457200" indent="-457200"/>
            <a:r>
              <a:rPr lang="en-US" sz="2500" dirty="0" smtClean="0"/>
              <a:t>Advertising the Value</a:t>
            </a:r>
            <a:br>
              <a:rPr lang="en-US" sz="2500" dirty="0" smtClean="0"/>
            </a:br>
            <a:endParaRPr lang="en-US" sz="2500" dirty="0" smtClean="0"/>
          </a:p>
        </p:txBody>
      </p:sp>
      <p:pic>
        <p:nvPicPr>
          <p:cNvPr id="24" name="Picture 23"/>
          <p:cNvPicPr>
            <a:picLocks noChangeAspect="1" noChangeArrowheads="1"/>
          </p:cNvPicPr>
          <p:nvPr/>
        </p:nvPicPr>
        <p:blipFill>
          <a:blip r:embed="rId3" cstate="print"/>
          <a:srcRect/>
          <a:stretch>
            <a:fillRect/>
          </a:stretch>
        </p:blipFill>
        <p:spPr bwMode="auto">
          <a:xfrm>
            <a:off x="0" y="6400800"/>
            <a:ext cx="9144000" cy="457200"/>
          </a:xfrm>
          <a:prstGeom prst="rect">
            <a:avLst/>
          </a:prstGeom>
          <a:noFill/>
          <a:ln w="9525">
            <a:noFill/>
            <a:miter lim="800000"/>
            <a:headEnd/>
            <a:tailEnd/>
          </a:ln>
        </p:spPr>
      </p:pic>
      <p:cxnSp>
        <p:nvCxnSpPr>
          <p:cNvPr id="10" name="Straight Connector 9"/>
          <p:cNvCxnSpPr/>
          <p:nvPr/>
        </p:nvCxnSpPr>
        <p:spPr>
          <a:xfrm>
            <a:off x="0" y="1295400"/>
            <a:ext cx="9144000"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Chapters 1 and 2 Review</a:t>
            </a:r>
            <a:endParaRPr lang="en-US" dirty="0">
              <a:solidFill>
                <a:srgbClr val="C00000"/>
              </a:solidFill>
            </a:endParaRPr>
          </a:p>
        </p:txBody>
      </p:sp>
      <p:sp>
        <p:nvSpPr>
          <p:cNvPr id="3" name="Content Placeholder 2"/>
          <p:cNvSpPr>
            <a:spLocks noGrp="1"/>
          </p:cNvSpPr>
          <p:nvPr>
            <p:ph idx="1"/>
          </p:nvPr>
        </p:nvSpPr>
        <p:spPr>
          <a:xfrm>
            <a:off x="457200" y="1447800"/>
            <a:ext cx="8229600" cy="4525963"/>
          </a:xfrm>
        </p:spPr>
        <p:txBody>
          <a:bodyPr>
            <a:noAutofit/>
          </a:bodyPr>
          <a:lstStyle/>
          <a:p>
            <a:pPr>
              <a:buNone/>
            </a:pPr>
            <a:r>
              <a:rPr lang="en-US" sz="2500" b="1" dirty="0" smtClean="0">
                <a:solidFill>
                  <a:srgbClr val="C00000"/>
                </a:solidFill>
              </a:rPr>
              <a:t>Decision Problem	</a:t>
            </a:r>
            <a:r>
              <a:rPr lang="en-US" sz="2500" b="1" dirty="0" smtClean="0"/>
              <a:t>	</a:t>
            </a:r>
          </a:p>
          <a:p>
            <a:pPr marL="514350" indent="-514350">
              <a:buFont typeface="+mj-lt"/>
              <a:buAutoNum type="arabicPeriod"/>
            </a:pPr>
            <a:r>
              <a:rPr lang="en-US" sz="2500" dirty="0" smtClean="0"/>
              <a:t>The current management decision problem facing dell is what should be done to improve and keep a good market share in the personal computer industry, while still expanding into the retail printer market? </a:t>
            </a:r>
            <a:endParaRPr lang="en-US" sz="2500" dirty="0"/>
          </a:p>
          <a:p>
            <a:pPr>
              <a:buNone/>
            </a:pPr>
            <a:r>
              <a:rPr lang="en-US" sz="2500" b="1" dirty="0" smtClean="0">
                <a:solidFill>
                  <a:srgbClr val="C00000"/>
                </a:solidFill>
              </a:rPr>
              <a:t>Research Problem</a:t>
            </a:r>
          </a:p>
          <a:p>
            <a:pPr marL="514350" indent="-514350">
              <a:buFont typeface="+mj-lt"/>
              <a:buAutoNum type="arabicPeriod"/>
            </a:pPr>
            <a:r>
              <a:rPr lang="en-US" sz="2500" dirty="0" smtClean="0"/>
              <a:t>Determine customer choice criteria when purchasing a printer or PC</a:t>
            </a:r>
          </a:p>
          <a:p>
            <a:pPr marL="514350" indent="-514350">
              <a:buFont typeface="+mj-lt"/>
              <a:buAutoNum type="arabicPeriod"/>
            </a:pPr>
            <a:r>
              <a:rPr lang="en-US" sz="2500" dirty="0" smtClean="0"/>
              <a:t>What are our competitors’ offerings in regards to the printer/PC industry</a:t>
            </a:r>
          </a:p>
          <a:p>
            <a:pPr marL="514350" indent="-514350">
              <a:buFont typeface="+mj-lt"/>
              <a:buAutoNum type="arabicPeriod"/>
            </a:pPr>
            <a:r>
              <a:rPr lang="en-US" sz="2500" dirty="0" smtClean="0"/>
              <a:t>Target Market (Demographics, etc.)</a:t>
            </a:r>
            <a:endParaRPr lang="en-US" sz="2500" dirty="0"/>
          </a:p>
        </p:txBody>
      </p:sp>
      <p:pic>
        <p:nvPicPr>
          <p:cNvPr id="4" name="Picture 3"/>
          <p:cNvPicPr>
            <a:picLocks noChangeAspect="1" noChangeArrowheads="1"/>
          </p:cNvPicPr>
          <p:nvPr/>
        </p:nvPicPr>
        <p:blipFill>
          <a:blip r:embed="rId3" cstate="print"/>
          <a:srcRect/>
          <a:stretch>
            <a:fillRect/>
          </a:stretch>
        </p:blipFill>
        <p:spPr bwMode="auto">
          <a:xfrm>
            <a:off x="0" y="6400800"/>
            <a:ext cx="9144000" cy="457200"/>
          </a:xfrm>
          <a:prstGeom prst="rect">
            <a:avLst/>
          </a:prstGeom>
          <a:noFill/>
          <a:ln w="9525">
            <a:noFill/>
            <a:miter lim="800000"/>
            <a:headEnd/>
            <a:tailEnd/>
          </a:ln>
        </p:spPr>
      </p:pic>
      <p:cxnSp>
        <p:nvCxnSpPr>
          <p:cNvPr id="5" name="Straight Connector 4"/>
          <p:cNvCxnSpPr/>
          <p:nvPr/>
        </p:nvCxnSpPr>
        <p:spPr>
          <a:xfrm>
            <a:off x="0" y="1295400"/>
            <a:ext cx="9144000"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Dell Running Case</a:t>
            </a:r>
            <a:endParaRPr lang="en-US"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How can Dell make use of exploratory research to understand how household consumers buy personal computers and related equipment?</a:t>
            </a:r>
            <a:br>
              <a:rPr lang="en-US" dirty="0" smtClean="0"/>
            </a:br>
            <a:endParaRPr lang="en-US" dirty="0" smtClean="0"/>
          </a:p>
          <a:p>
            <a:pPr marL="514350" indent="-514350">
              <a:buFont typeface="+mj-lt"/>
              <a:buAutoNum type="arabicPeriod"/>
            </a:pPr>
            <a:r>
              <a:rPr lang="en-US" dirty="0" smtClean="0"/>
              <a:t>Describe one way in which Dell can make use of </a:t>
            </a:r>
            <a:r>
              <a:rPr lang="en-US" i="1" dirty="0" smtClean="0"/>
              <a:t>descriptive research</a:t>
            </a:r>
            <a:r>
              <a:rPr lang="en-US" dirty="0" smtClean="0"/>
              <a:t>?</a:t>
            </a:r>
            <a:br>
              <a:rPr lang="en-US" dirty="0" smtClean="0"/>
            </a:br>
            <a:endParaRPr lang="en-US" dirty="0" smtClean="0"/>
          </a:p>
          <a:p>
            <a:pPr marL="514350" indent="-514350">
              <a:buFont typeface="+mj-lt"/>
              <a:buAutoNum type="arabicPeriod"/>
            </a:pPr>
            <a:r>
              <a:rPr lang="en-US" dirty="0" smtClean="0"/>
              <a:t>Describe one way in which Dell can make use of </a:t>
            </a:r>
            <a:r>
              <a:rPr lang="en-US" i="1" dirty="0" smtClean="0"/>
              <a:t>causal research</a:t>
            </a:r>
            <a:r>
              <a:rPr lang="en-US" dirty="0" smtClean="0"/>
              <a:t>?</a:t>
            </a:r>
            <a:br>
              <a:rPr lang="en-US" dirty="0" smtClean="0"/>
            </a:br>
            <a:endParaRPr lang="en-US" dirty="0" smtClean="0"/>
          </a:p>
          <a:p>
            <a:pPr marL="514350" indent="-514350">
              <a:buFont typeface="+mj-lt"/>
              <a:buAutoNum type="arabicPeriod"/>
            </a:pPr>
            <a:r>
              <a:rPr lang="en-US" dirty="0" smtClean="0"/>
              <a:t>Dell would like to determine consumer response to a new lightweight tablet PC that is has developed. What research design would you recommend?</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0" y="6400800"/>
            <a:ext cx="9144000" cy="457200"/>
          </a:xfrm>
          <a:prstGeom prst="rect">
            <a:avLst/>
          </a:prstGeom>
          <a:noFill/>
          <a:ln w="9525">
            <a:noFill/>
            <a:miter lim="800000"/>
            <a:headEnd/>
            <a:tailEnd/>
          </a:ln>
        </p:spPr>
      </p:pic>
      <p:cxnSp>
        <p:nvCxnSpPr>
          <p:cNvPr id="5" name="Straight Connector 4"/>
          <p:cNvCxnSpPr/>
          <p:nvPr/>
        </p:nvCxnSpPr>
        <p:spPr>
          <a:xfrm>
            <a:off x="0" y="1295400"/>
            <a:ext cx="9144000"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3639403"/>
            <a:ext cx="9144000" cy="3218597"/>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0" y="228600"/>
            <a:ext cx="8458200" cy="2355128"/>
          </a:xfrm>
          <a:prstGeom prst="rect">
            <a:avLst/>
          </a:prstGeom>
          <a:noFill/>
          <a:ln w="9525">
            <a:noFill/>
            <a:miter lim="800000"/>
            <a:headEnd/>
            <a:tailEnd/>
          </a:ln>
        </p:spPr>
      </p:pic>
      <p:cxnSp>
        <p:nvCxnSpPr>
          <p:cNvPr id="8" name="Straight Connector 7"/>
          <p:cNvCxnSpPr/>
          <p:nvPr/>
        </p:nvCxnSpPr>
        <p:spPr>
          <a:xfrm>
            <a:off x="0" y="3200400"/>
            <a:ext cx="9144000" cy="0"/>
          </a:xfrm>
          <a:prstGeom prst="line">
            <a:avLst/>
          </a:prstGeom>
          <a:ln w="38100">
            <a:solidFill>
              <a:srgbClr val="E77017"/>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Class Discussion</a:t>
            </a:r>
            <a:endParaRPr lang="en-US" dirty="0">
              <a:solidFill>
                <a:srgbClr val="C00000"/>
              </a:solidFill>
            </a:endParaRPr>
          </a:p>
        </p:txBody>
      </p:sp>
      <p:sp>
        <p:nvSpPr>
          <p:cNvPr id="3" name="Content Placeholder 2"/>
          <p:cNvSpPr>
            <a:spLocks noGrp="1"/>
          </p:cNvSpPr>
          <p:nvPr>
            <p:ph idx="1"/>
          </p:nvPr>
        </p:nvSpPr>
        <p:spPr/>
        <p:txBody>
          <a:bodyPr/>
          <a:lstStyle/>
          <a:p>
            <a:r>
              <a:rPr lang="en-US" sz="2500" dirty="0" smtClean="0"/>
              <a:t>How should Dell go about developing their </a:t>
            </a:r>
            <a:r>
              <a:rPr lang="en-US" sz="2500" u="sng" dirty="0" smtClean="0"/>
              <a:t>Research Design</a:t>
            </a:r>
            <a:r>
              <a:rPr lang="en-US" sz="2500" dirty="0" smtClean="0"/>
              <a:t>?</a:t>
            </a:r>
          </a:p>
        </p:txBody>
      </p:sp>
      <p:pic>
        <p:nvPicPr>
          <p:cNvPr id="4" name="Picture 3"/>
          <p:cNvPicPr>
            <a:picLocks noChangeAspect="1" noChangeArrowheads="1"/>
          </p:cNvPicPr>
          <p:nvPr/>
        </p:nvPicPr>
        <p:blipFill>
          <a:blip r:embed="rId2" cstate="print"/>
          <a:srcRect/>
          <a:stretch>
            <a:fillRect/>
          </a:stretch>
        </p:blipFill>
        <p:spPr bwMode="auto">
          <a:xfrm>
            <a:off x="0" y="6400800"/>
            <a:ext cx="9144000" cy="4572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3200400" y="3124200"/>
            <a:ext cx="3074987" cy="2953778"/>
          </a:xfrm>
          <a:prstGeom prst="rect">
            <a:avLst/>
          </a:prstGeom>
          <a:noFill/>
          <a:ln w="9525">
            <a:noFill/>
            <a:miter lim="800000"/>
            <a:headEnd/>
            <a:tailEnd/>
          </a:ln>
        </p:spPr>
      </p:pic>
      <p:cxnSp>
        <p:nvCxnSpPr>
          <p:cNvPr id="6" name="Straight Connector 5"/>
          <p:cNvCxnSpPr/>
          <p:nvPr/>
        </p:nvCxnSpPr>
        <p:spPr>
          <a:xfrm>
            <a:off x="0" y="1295400"/>
            <a:ext cx="9144000"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295400"/>
            <a:ext cx="9144000" cy="1470025"/>
          </a:xfrm>
        </p:spPr>
        <p:txBody>
          <a:bodyPr/>
          <a:lstStyle/>
          <a:p>
            <a:r>
              <a:rPr lang="en-US" sz="7200" b="1" dirty="0" smtClean="0"/>
              <a:t>Chapter 4</a:t>
            </a:r>
            <a:endParaRPr lang="en-US" sz="7200" b="1" dirty="0"/>
          </a:p>
        </p:txBody>
      </p:sp>
      <p:sp>
        <p:nvSpPr>
          <p:cNvPr id="5" name="Subtitle 4"/>
          <p:cNvSpPr>
            <a:spLocks noGrp="1"/>
          </p:cNvSpPr>
          <p:nvPr>
            <p:ph type="subTitle" idx="1"/>
          </p:nvPr>
        </p:nvSpPr>
        <p:spPr>
          <a:xfrm>
            <a:off x="0" y="3048000"/>
            <a:ext cx="9144000" cy="1752600"/>
          </a:xfrm>
        </p:spPr>
        <p:txBody>
          <a:bodyPr>
            <a:normAutofit/>
          </a:bodyPr>
          <a:lstStyle/>
          <a:p>
            <a:r>
              <a:rPr lang="en-US" sz="4800" b="1" dirty="0" smtClean="0">
                <a:solidFill>
                  <a:srgbClr val="C00000"/>
                </a:solidFill>
              </a:rPr>
              <a:t>Exploratory Research Design</a:t>
            </a:r>
            <a:br>
              <a:rPr lang="en-US" sz="4800" b="1" dirty="0" smtClean="0">
                <a:solidFill>
                  <a:srgbClr val="C00000"/>
                </a:solidFill>
              </a:rPr>
            </a:br>
            <a:r>
              <a:rPr lang="en-US" sz="4800" dirty="0" smtClean="0">
                <a:solidFill>
                  <a:srgbClr val="C00000"/>
                </a:solidFill>
              </a:rPr>
              <a:t>Secondary Data</a:t>
            </a:r>
            <a:endParaRPr lang="en-US" sz="4800" dirty="0">
              <a:solidFill>
                <a:srgbClr val="C00000"/>
              </a:solidFill>
            </a:endParaRPr>
          </a:p>
        </p:txBody>
      </p:sp>
      <p:pic>
        <p:nvPicPr>
          <p:cNvPr id="3075" name="Picture 3"/>
          <p:cNvPicPr>
            <a:picLocks noChangeAspect="1" noChangeArrowheads="1"/>
          </p:cNvPicPr>
          <p:nvPr/>
        </p:nvPicPr>
        <p:blipFill>
          <a:blip r:embed="rId3" cstate="print"/>
          <a:srcRect/>
          <a:stretch>
            <a:fillRect/>
          </a:stretch>
        </p:blipFill>
        <p:spPr bwMode="auto">
          <a:xfrm>
            <a:off x="0" y="0"/>
            <a:ext cx="91440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667000" cy="609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4" name="Straight Connector 3"/>
          <p:cNvCxnSpPr>
            <a:stCxn id="2" idx="2"/>
          </p:cNvCxnSpPr>
          <p:nvPr/>
        </p:nvCxnSpPr>
        <p:spPr>
          <a:xfrm rot="16200000" flipH="1">
            <a:off x="1619250" y="323850"/>
            <a:ext cx="533400" cy="11049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3638550" y="1466850"/>
            <a:ext cx="533400" cy="11049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419600" y="2133600"/>
            <a:ext cx="2667000" cy="609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9" name="Straight Connector 8"/>
          <p:cNvCxnSpPr>
            <a:stCxn id="7" idx="2"/>
          </p:cNvCxnSpPr>
          <p:nvPr/>
        </p:nvCxnSpPr>
        <p:spPr>
          <a:xfrm rot="5400000">
            <a:off x="5010150" y="2533650"/>
            <a:ext cx="533400" cy="9525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2"/>
          </p:cNvCxnSpPr>
          <p:nvPr/>
        </p:nvCxnSpPr>
        <p:spPr>
          <a:xfrm rot="16200000" flipH="1">
            <a:off x="5886450" y="2609850"/>
            <a:ext cx="533400" cy="8001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286000" y="3276600"/>
            <a:ext cx="2667000" cy="609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Rectangle 12"/>
          <p:cNvSpPr/>
          <p:nvPr/>
        </p:nvSpPr>
        <p:spPr>
          <a:xfrm>
            <a:off x="5867400" y="3276600"/>
            <a:ext cx="2667000" cy="609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15" name="Straight Connector 14"/>
          <p:cNvCxnSpPr>
            <a:stCxn id="12" idx="2"/>
          </p:cNvCxnSpPr>
          <p:nvPr/>
        </p:nvCxnSpPr>
        <p:spPr>
          <a:xfrm rot="5400000">
            <a:off x="3181350" y="3829050"/>
            <a:ext cx="381000" cy="4953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2"/>
          </p:cNvCxnSpPr>
          <p:nvPr/>
        </p:nvCxnSpPr>
        <p:spPr>
          <a:xfrm rot="16200000" flipH="1">
            <a:off x="3714750" y="3790950"/>
            <a:ext cx="381000" cy="5715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514600" y="4267200"/>
            <a:ext cx="10668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Rectangle 18"/>
          <p:cNvSpPr/>
          <p:nvPr/>
        </p:nvSpPr>
        <p:spPr>
          <a:xfrm>
            <a:off x="4038600" y="4267200"/>
            <a:ext cx="10668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21" name="Straight Connector 20"/>
          <p:cNvCxnSpPr>
            <a:stCxn id="18" idx="2"/>
          </p:cNvCxnSpPr>
          <p:nvPr/>
        </p:nvCxnSpPr>
        <p:spPr>
          <a:xfrm rot="5400000">
            <a:off x="2057400" y="4572000"/>
            <a:ext cx="762000" cy="12192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57200" y="5562600"/>
            <a:ext cx="22098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24" name="Straight Connector 23"/>
          <p:cNvCxnSpPr>
            <a:stCxn id="19" idx="2"/>
          </p:cNvCxnSpPr>
          <p:nvPr/>
        </p:nvCxnSpPr>
        <p:spPr>
          <a:xfrm rot="5400000">
            <a:off x="4038600" y="4800600"/>
            <a:ext cx="533400" cy="5334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9" idx="2"/>
          </p:cNvCxnSpPr>
          <p:nvPr/>
        </p:nvCxnSpPr>
        <p:spPr>
          <a:xfrm rot="16200000" flipH="1">
            <a:off x="4267200" y="5105400"/>
            <a:ext cx="685800" cy="762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9" idx="2"/>
          </p:cNvCxnSpPr>
          <p:nvPr/>
        </p:nvCxnSpPr>
        <p:spPr>
          <a:xfrm rot="16200000" flipH="1">
            <a:off x="4838700" y="4533900"/>
            <a:ext cx="533400" cy="10668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048000" y="5334000"/>
            <a:ext cx="1066800" cy="1143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Rectangle 29"/>
          <p:cNvSpPr/>
          <p:nvPr/>
        </p:nvSpPr>
        <p:spPr>
          <a:xfrm>
            <a:off x="4191000" y="5334000"/>
            <a:ext cx="1371600" cy="1143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p:nvSpPr>
        <p:spPr>
          <a:xfrm>
            <a:off x="5638800" y="5257800"/>
            <a:ext cx="1219200" cy="1219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2" name="TextBox 31"/>
          <p:cNvSpPr txBox="1"/>
          <p:nvPr/>
        </p:nvSpPr>
        <p:spPr>
          <a:xfrm>
            <a:off x="0" y="0"/>
            <a:ext cx="2819400" cy="369332"/>
          </a:xfrm>
          <a:prstGeom prst="rect">
            <a:avLst/>
          </a:prstGeom>
          <a:noFill/>
        </p:spPr>
        <p:txBody>
          <a:bodyPr wrap="square" rtlCol="0">
            <a:spAutoFit/>
          </a:bodyPr>
          <a:lstStyle/>
          <a:p>
            <a:r>
              <a:rPr lang="en-US" b="1" dirty="0" smtClean="0">
                <a:solidFill>
                  <a:schemeClr val="bg1"/>
                </a:solidFill>
              </a:rPr>
              <a:t>Step 1:</a:t>
            </a:r>
            <a:r>
              <a:rPr lang="en-US" dirty="0" smtClean="0">
                <a:solidFill>
                  <a:schemeClr val="bg1"/>
                </a:solidFill>
              </a:rPr>
              <a:t> Problem Definition</a:t>
            </a:r>
            <a:endParaRPr lang="en-US" b="1" dirty="0">
              <a:solidFill>
                <a:schemeClr val="bg1"/>
              </a:solidFill>
            </a:endParaRPr>
          </a:p>
        </p:txBody>
      </p:sp>
      <p:sp>
        <p:nvSpPr>
          <p:cNvPr id="33" name="TextBox 32"/>
          <p:cNvSpPr txBox="1"/>
          <p:nvPr/>
        </p:nvSpPr>
        <p:spPr>
          <a:xfrm>
            <a:off x="2133600" y="1066800"/>
            <a:ext cx="28194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b="1" dirty="0" smtClean="0">
                <a:solidFill>
                  <a:schemeClr val="bg1"/>
                </a:solidFill>
              </a:rPr>
              <a:t>Step 2:</a:t>
            </a:r>
            <a:r>
              <a:rPr lang="en-US" dirty="0" smtClean="0">
                <a:solidFill>
                  <a:schemeClr val="bg1"/>
                </a:solidFill>
              </a:rPr>
              <a:t> Approach to the Problem</a:t>
            </a:r>
            <a:endParaRPr lang="en-US" b="1" dirty="0">
              <a:solidFill>
                <a:schemeClr val="bg1"/>
              </a:solidFill>
            </a:endParaRPr>
          </a:p>
        </p:txBody>
      </p:sp>
      <p:sp>
        <p:nvSpPr>
          <p:cNvPr id="34" name="TextBox 33"/>
          <p:cNvSpPr txBox="1"/>
          <p:nvPr/>
        </p:nvSpPr>
        <p:spPr>
          <a:xfrm>
            <a:off x="4419600" y="2133600"/>
            <a:ext cx="2667000" cy="369332"/>
          </a:xfrm>
          <a:prstGeom prst="rect">
            <a:avLst/>
          </a:prstGeom>
          <a:noFill/>
        </p:spPr>
        <p:txBody>
          <a:bodyPr wrap="square" rtlCol="0">
            <a:spAutoFit/>
          </a:bodyPr>
          <a:lstStyle/>
          <a:p>
            <a:pPr algn="ctr"/>
            <a:r>
              <a:rPr lang="en-US" b="1" dirty="0" smtClean="0">
                <a:solidFill>
                  <a:schemeClr val="bg1"/>
                </a:solidFill>
              </a:rPr>
              <a:t>Step 3:</a:t>
            </a:r>
            <a:r>
              <a:rPr lang="en-US" dirty="0" smtClean="0">
                <a:solidFill>
                  <a:schemeClr val="bg1"/>
                </a:solidFill>
              </a:rPr>
              <a:t> Research Design</a:t>
            </a:r>
            <a:endParaRPr lang="en-US" b="1" dirty="0">
              <a:solidFill>
                <a:schemeClr val="bg1"/>
              </a:solidFill>
            </a:endParaRPr>
          </a:p>
        </p:txBody>
      </p:sp>
      <p:sp>
        <p:nvSpPr>
          <p:cNvPr id="35" name="TextBox 34"/>
          <p:cNvSpPr txBox="1"/>
          <p:nvPr/>
        </p:nvSpPr>
        <p:spPr>
          <a:xfrm>
            <a:off x="2286000" y="3276600"/>
            <a:ext cx="2667000" cy="369332"/>
          </a:xfrm>
          <a:prstGeom prst="rect">
            <a:avLst/>
          </a:prstGeom>
          <a:noFill/>
        </p:spPr>
        <p:txBody>
          <a:bodyPr wrap="square" rtlCol="0">
            <a:spAutoFit/>
          </a:bodyPr>
          <a:lstStyle/>
          <a:p>
            <a:pPr algn="ctr"/>
            <a:r>
              <a:rPr lang="en-US" dirty="0" smtClean="0">
                <a:solidFill>
                  <a:schemeClr val="bg1"/>
                </a:solidFill>
              </a:rPr>
              <a:t>Secondary Data</a:t>
            </a:r>
            <a:endParaRPr lang="en-US" dirty="0">
              <a:solidFill>
                <a:schemeClr val="bg1"/>
              </a:solidFill>
            </a:endParaRPr>
          </a:p>
        </p:txBody>
      </p:sp>
      <p:sp>
        <p:nvSpPr>
          <p:cNvPr id="36" name="TextBox 35"/>
          <p:cNvSpPr txBox="1"/>
          <p:nvPr/>
        </p:nvSpPr>
        <p:spPr>
          <a:xfrm>
            <a:off x="5867400" y="3276600"/>
            <a:ext cx="2667000" cy="369332"/>
          </a:xfrm>
          <a:prstGeom prst="rect">
            <a:avLst/>
          </a:prstGeom>
          <a:noFill/>
        </p:spPr>
        <p:txBody>
          <a:bodyPr wrap="square" rtlCol="0">
            <a:spAutoFit/>
          </a:bodyPr>
          <a:lstStyle/>
          <a:p>
            <a:pPr algn="ctr"/>
            <a:r>
              <a:rPr lang="en-US" dirty="0" smtClean="0">
                <a:solidFill>
                  <a:schemeClr val="bg1"/>
                </a:solidFill>
              </a:rPr>
              <a:t>Primary Data</a:t>
            </a:r>
            <a:endParaRPr lang="en-US" dirty="0">
              <a:solidFill>
                <a:schemeClr val="bg1"/>
              </a:solidFill>
            </a:endParaRPr>
          </a:p>
        </p:txBody>
      </p:sp>
      <p:sp>
        <p:nvSpPr>
          <p:cNvPr id="37" name="TextBox 36"/>
          <p:cNvSpPr txBox="1"/>
          <p:nvPr/>
        </p:nvSpPr>
        <p:spPr>
          <a:xfrm>
            <a:off x="2590800" y="4267200"/>
            <a:ext cx="914400" cy="369332"/>
          </a:xfrm>
          <a:prstGeom prst="rect">
            <a:avLst/>
          </a:prstGeom>
          <a:noFill/>
        </p:spPr>
        <p:txBody>
          <a:bodyPr wrap="square" rtlCol="0">
            <a:spAutoFit/>
          </a:bodyPr>
          <a:lstStyle/>
          <a:p>
            <a:r>
              <a:rPr lang="en-US" dirty="0" smtClean="0">
                <a:solidFill>
                  <a:schemeClr val="bg1"/>
                </a:solidFill>
              </a:rPr>
              <a:t>Internal</a:t>
            </a:r>
            <a:endParaRPr lang="en-US" dirty="0">
              <a:solidFill>
                <a:schemeClr val="bg1"/>
              </a:solidFill>
            </a:endParaRPr>
          </a:p>
        </p:txBody>
      </p:sp>
      <p:sp>
        <p:nvSpPr>
          <p:cNvPr id="38" name="TextBox 37"/>
          <p:cNvSpPr txBox="1"/>
          <p:nvPr/>
        </p:nvSpPr>
        <p:spPr>
          <a:xfrm>
            <a:off x="4038600" y="4267200"/>
            <a:ext cx="1066800" cy="369332"/>
          </a:xfrm>
          <a:prstGeom prst="rect">
            <a:avLst/>
          </a:prstGeom>
          <a:noFill/>
        </p:spPr>
        <p:txBody>
          <a:bodyPr wrap="square" rtlCol="0">
            <a:spAutoFit/>
          </a:bodyPr>
          <a:lstStyle/>
          <a:p>
            <a:pPr algn="ctr"/>
            <a:r>
              <a:rPr lang="en-US" dirty="0" smtClean="0">
                <a:solidFill>
                  <a:schemeClr val="bg1"/>
                </a:solidFill>
              </a:rPr>
              <a:t>External</a:t>
            </a:r>
            <a:endParaRPr lang="en-US" dirty="0">
              <a:solidFill>
                <a:schemeClr val="bg1"/>
              </a:solidFill>
            </a:endParaRPr>
          </a:p>
        </p:txBody>
      </p:sp>
      <p:sp>
        <p:nvSpPr>
          <p:cNvPr id="39" name="TextBox 38"/>
          <p:cNvSpPr txBox="1"/>
          <p:nvPr/>
        </p:nvSpPr>
        <p:spPr>
          <a:xfrm>
            <a:off x="304800" y="5657671"/>
            <a:ext cx="2590800" cy="646331"/>
          </a:xfrm>
          <a:prstGeom prst="rect">
            <a:avLst/>
          </a:prstGeom>
          <a:noFill/>
        </p:spPr>
        <p:txBody>
          <a:bodyPr wrap="square" rtlCol="0">
            <a:spAutoFit/>
          </a:bodyPr>
          <a:lstStyle/>
          <a:p>
            <a:pPr algn="ctr"/>
            <a:r>
              <a:rPr lang="en-US" dirty="0" smtClean="0">
                <a:solidFill>
                  <a:schemeClr val="bg1"/>
                </a:solidFill>
              </a:rPr>
              <a:t>Database Marketing</a:t>
            </a:r>
          </a:p>
          <a:p>
            <a:endParaRPr lang="en-US" dirty="0">
              <a:solidFill>
                <a:schemeClr val="bg1"/>
              </a:solidFill>
            </a:endParaRPr>
          </a:p>
        </p:txBody>
      </p:sp>
      <p:sp>
        <p:nvSpPr>
          <p:cNvPr id="40" name="TextBox 39"/>
          <p:cNvSpPr txBox="1"/>
          <p:nvPr/>
        </p:nvSpPr>
        <p:spPr>
          <a:xfrm>
            <a:off x="3048000" y="5638800"/>
            <a:ext cx="1143000" cy="646331"/>
          </a:xfrm>
          <a:prstGeom prst="rect">
            <a:avLst/>
          </a:prstGeom>
          <a:noFill/>
        </p:spPr>
        <p:txBody>
          <a:bodyPr wrap="square" rtlCol="0">
            <a:spAutoFit/>
          </a:bodyPr>
          <a:lstStyle/>
          <a:p>
            <a:pPr algn="ctr"/>
            <a:r>
              <a:rPr lang="en-US" dirty="0" smtClean="0">
                <a:solidFill>
                  <a:schemeClr val="bg1"/>
                </a:solidFill>
              </a:rPr>
              <a:t>Published Materials</a:t>
            </a:r>
            <a:endParaRPr lang="en-US" dirty="0">
              <a:solidFill>
                <a:schemeClr val="bg1"/>
              </a:solidFill>
            </a:endParaRPr>
          </a:p>
        </p:txBody>
      </p:sp>
      <p:sp>
        <p:nvSpPr>
          <p:cNvPr id="41" name="TextBox 40"/>
          <p:cNvSpPr txBox="1"/>
          <p:nvPr/>
        </p:nvSpPr>
        <p:spPr>
          <a:xfrm>
            <a:off x="4114800" y="5380672"/>
            <a:ext cx="1524000" cy="646331"/>
          </a:xfrm>
          <a:prstGeom prst="rect">
            <a:avLst/>
          </a:prstGeom>
          <a:noFill/>
        </p:spPr>
        <p:txBody>
          <a:bodyPr wrap="square" rtlCol="0">
            <a:spAutoFit/>
          </a:bodyPr>
          <a:lstStyle/>
          <a:p>
            <a:pPr algn="ctr"/>
            <a:r>
              <a:rPr lang="en-US" dirty="0" smtClean="0">
                <a:solidFill>
                  <a:schemeClr val="bg1"/>
                </a:solidFill>
              </a:rPr>
              <a:t>Computerized Database</a:t>
            </a:r>
            <a:endParaRPr lang="en-US" dirty="0">
              <a:solidFill>
                <a:schemeClr val="bg1"/>
              </a:solidFill>
            </a:endParaRPr>
          </a:p>
        </p:txBody>
      </p:sp>
      <p:sp>
        <p:nvSpPr>
          <p:cNvPr id="42" name="TextBox 41"/>
          <p:cNvSpPr txBox="1"/>
          <p:nvPr/>
        </p:nvSpPr>
        <p:spPr>
          <a:xfrm>
            <a:off x="5638800" y="5410200"/>
            <a:ext cx="1219200" cy="646331"/>
          </a:xfrm>
          <a:prstGeom prst="rect">
            <a:avLst/>
          </a:prstGeom>
          <a:noFill/>
        </p:spPr>
        <p:txBody>
          <a:bodyPr wrap="square" rtlCol="0">
            <a:spAutoFit/>
          </a:bodyPr>
          <a:lstStyle/>
          <a:p>
            <a:pPr algn="ctr"/>
            <a:r>
              <a:rPr lang="en-US" dirty="0" smtClean="0">
                <a:solidFill>
                  <a:schemeClr val="bg1"/>
                </a:solidFill>
              </a:rPr>
              <a:t>Syndicated Services</a:t>
            </a:r>
            <a:endParaRPr lang="en-US" dirty="0">
              <a:solidFill>
                <a:schemeClr val="bg1"/>
              </a:solidFill>
            </a:endParaRPr>
          </a:p>
        </p:txBody>
      </p:sp>
      <p:cxnSp>
        <p:nvCxnSpPr>
          <p:cNvPr id="44" name="Straight Arrow Connector 43"/>
          <p:cNvCxnSpPr>
            <a:stCxn id="13" idx="2"/>
          </p:cNvCxnSpPr>
          <p:nvPr/>
        </p:nvCxnSpPr>
        <p:spPr>
          <a:xfrm rot="16200000" flipH="1">
            <a:off x="7105650" y="3981450"/>
            <a:ext cx="533400" cy="3429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7310036" y="4419600"/>
            <a:ext cx="1833964" cy="584775"/>
          </a:xfrm>
          <a:prstGeom prst="rect">
            <a:avLst/>
          </a:prstGeom>
        </p:spPr>
        <p:txBody>
          <a:bodyPr wrap="none">
            <a:spAutoFit/>
          </a:bodyPr>
          <a:lstStyle/>
          <a:p>
            <a:r>
              <a:rPr lang="en-US" sz="3200" b="1" dirty="0" smtClean="0">
                <a:solidFill>
                  <a:schemeClr val="accent2"/>
                </a:solidFill>
              </a:rPr>
              <a:t>Chapter 5</a:t>
            </a:r>
            <a:endParaRPr lang="en-US" sz="3200" b="1" dirty="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Dell Running Case</a:t>
            </a:r>
            <a:endParaRPr lang="en-US"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Search the internet to find information on the latest U.S market share of Dell and other PC marketers.</a:t>
            </a:r>
            <a:br>
              <a:rPr lang="en-US" dirty="0" smtClean="0"/>
            </a:br>
            <a:endParaRPr lang="en-US" dirty="0" smtClean="0"/>
          </a:p>
          <a:p>
            <a:pPr marL="514350" indent="-514350">
              <a:buFont typeface="+mj-lt"/>
              <a:buAutoNum type="arabicPeriod"/>
            </a:pPr>
            <a:r>
              <a:rPr lang="en-US" dirty="0" smtClean="0"/>
              <a:t>Search the Internet to obtain information on Dell’s marketing strategy. Do you agree with Dell’s marketing strategy? Why or why not?</a:t>
            </a:r>
            <a:br>
              <a:rPr lang="en-US" dirty="0" smtClean="0"/>
            </a:br>
            <a:endParaRPr lang="en-US" dirty="0" smtClean="0"/>
          </a:p>
          <a:p>
            <a:pPr marL="514350" indent="-514350">
              <a:buFont typeface="+mj-lt"/>
              <a:buAutoNum type="arabicPeriod"/>
            </a:pPr>
            <a:r>
              <a:rPr lang="en-US" dirty="0" smtClean="0"/>
              <a:t>Visit the U.S Census Bureau at </a:t>
            </a:r>
            <a:r>
              <a:rPr lang="en-US" dirty="0" smtClean="0">
                <a:hlinkClick r:id="rId3"/>
              </a:rPr>
              <a:t>www.census.gov</a:t>
            </a:r>
            <a:r>
              <a:rPr lang="en-US" dirty="0" smtClean="0"/>
              <a:t>. As Dell seeks to increase its penetration of U.S households, what information available from the U.S Census Bureau is helpful?</a:t>
            </a:r>
            <a:br>
              <a:rPr lang="en-US" dirty="0" smtClean="0"/>
            </a:br>
            <a:endParaRPr lang="en-US" dirty="0" smtClean="0"/>
          </a:p>
          <a:p>
            <a:pPr marL="514350" indent="-514350">
              <a:buFont typeface="+mj-lt"/>
              <a:buAutoNum type="arabicPeriod"/>
            </a:pPr>
            <a:r>
              <a:rPr lang="en-US" dirty="0" smtClean="0"/>
              <a:t>What information available from syndicated firms would be useful to Dell as it seeks to increase its penetration of U.S households?</a:t>
            </a:r>
            <a:endParaRPr lang="en-US" dirty="0"/>
          </a:p>
        </p:txBody>
      </p:sp>
      <p:pic>
        <p:nvPicPr>
          <p:cNvPr id="4" name="Picture 3"/>
          <p:cNvPicPr>
            <a:picLocks noChangeAspect="1" noChangeArrowheads="1"/>
          </p:cNvPicPr>
          <p:nvPr/>
        </p:nvPicPr>
        <p:blipFill>
          <a:blip r:embed="rId4" cstate="print"/>
          <a:srcRect/>
          <a:stretch>
            <a:fillRect/>
          </a:stretch>
        </p:blipFill>
        <p:spPr bwMode="auto">
          <a:xfrm>
            <a:off x="0" y="6400800"/>
            <a:ext cx="9144000" cy="457200"/>
          </a:xfrm>
          <a:prstGeom prst="rect">
            <a:avLst/>
          </a:prstGeom>
          <a:noFill/>
          <a:ln w="9525">
            <a:noFill/>
            <a:miter lim="800000"/>
            <a:headEnd/>
            <a:tailEnd/>
          </a:ln>
        </p:spPr>
      </p:pic>
      <p:cxnSp>
        <p:nvCxnSpPr>
          <p:cNvPr id="5" name="Straight Connector 4"/>
          <p:cNvCxnSpPr/>
          <p:nvPr/>
        </p:nvCxnSpPr>
        <p:spPr>
          <a:xfrm>
            <a:off x="0" y="1295400"/>
            <a:ext cx="9144000"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 y="152400"/>
            <a:ext cx="6029423" cy="5486400"/>
          </a:xfrm>
          <a:prstGeom prst="rect">
            <a:avLst/>
          </a:prstGeom>
          <a:noFill/>
          <a:ln w="9525">
            <a:noFill/>
            <a:miter lim="800000"/>
            <a:headEnd/>
            <a:tailEnd/>
          </a:ln>
        </p:spPr>
      </p:pic>
      <p:sp>
        <p:nvSpPr>
          <p:cNvPr id="5" name="Rectangle 4"/>
          <p:cNvSpPr/>
          <p:nvPr/>
        </p:nvSpPr>
        <p:spPr>
          <a:xfrm>
            <a:off x="152400" y="6477000"/>
            <a:ext cx="5791200" cy="261610"/>
          </a:xfrm>
          <a:prstGeom prst="rect">
            <a:avLst/>
          </a:prstGeom>
        </p:spPr>
        <p:txBody>
          <a:bodyPr wrap="square">
            <a:spAutoFit/>
          </a:bodyPr>
          <a:lstStyle/>
          <a:p>
            <a:r>
              <a:rPr lang="en-US" sz="1100" dirty="0" smtClean="0"/>
              <a:t>http://www.businessinsider.com/2009/1/dell-losing-market-share-in-anemic-pc-market-dell</a:t>
            </a:r>
            <a:endParaRPr lang="en-US" sz="1100" dirty="0"/>
          </a:p>
        </p:txBody>
      </p:sp>
      <p:pic>
        <p:nvPicPr>
          <p:cNvPr id="4103" name="Picture 7"/>
          <p:cNvPicPr>
            <a:picLocks noChangeAspect="1" noChangeArrowheads="1"/>
          </p:cNvPicPr>
          <p:nvPr/>
        </p:nvPicPr>
        <p:blipFill>
          <a:blip r:embed="rId3" cstate="print"/>
          <a:srcRect/>
          <a:stretch>
            <a:fillRect/>
          </a:stretch>
        </p:blipFill>
        <p:spPr bwMode="auto">
          <a:xfrm>
            <a:off x="6595872" y="4648200"/>
            <a:ext cx="2548128" cy="1676400"/>
          </a:xfrm>
          <a:prstGeom prst="rect">
            <a:avLst/>
          </a:prstGeom>
          <a:noFill/>
          <a:ln w="9525">
            <a:noFill/>
            <a:miter lim="800000"/>
            <a:headEnd/>
            <a:tailEnd/>
          </a:ln>
        </p:spPr>
      </p:pic>
      <p:pic>
        <p:nvPicPr>
          <p:cNvPr id="4104" name="Picture 8"/>
          <p:cNvPicPr>
            <a:picLocks noChangeAspect="1" noChangeArrowheads="1"/>
          </p:cNvPicPr>
          <p:nvPr/>
        </p:nvPicPr>
        <p:blipFill>
          <a:blip r:embed="rId4" cstate="print"/>
          <a:srcRect/>
          <a:stretch>
            <a:fillRect/>
          </a:stretch>
        </p:blipFill>
        <p:spPr bwMode="auto">
          <a:xfrm>
            <a:off x="6628216" y="0"/>
            <a:ext cx="2515784" cy="2057400"/>
          </a:xfrm>
          <a:prstGeom prst="rect">
            <a:avLst/>
          </a:prstGeom>
          <a:noFill/>
          <a:ln w="9525">
            <a:noFill/>
            <a:miter lim="800000"/>
            <a:headEnd/>
            <a:tailEnd/>
          </a:ln>
        </p:spPr>
      </p:pic>
      <p:pic>
        <p:nvPicPr>
          <p:cNvPr id="4105" name="Picture 9"/>
          <p:cNvPicPr>
            <a:picLocks noChangeAspect="1" noChangeArrowheads="1"/>
          </p:cNvPicPr>
          <p:nvPr/>
        </p:nvPicPr>
        <p:blipFill>
          <a:blip r:embed="rId5" cstate="print"/>
          <a:srcRect/>
          <a:stretch>
            <a:fillRect/>
          </a:stretch>
        </p:blipFill>
        <p:spPr bwMode="auto">
          <a:xfrm>
            <a:off x="6781800" y="2514600"/>
            <a:ext cx="2116800" cy="1600200"/>
          </a:xfrm>
          <a:prstGeom prst="rect">
            <a:avLst/>
          </a:prstGeom>
          <a:noFill/>
          <a:ln w="9525">
            <a:noFill/>
            <a:miter lim="800000"/>
            <a:headEnd/>
            <a:tailEnd/>
          </a:ln>
        </p:spPr>
      </p:pic>
      <p:cxnSp>
        <p:nvCxnSpPr>
          <p:cNvPr id="14" name="Straight Connector 13"/>
          <p:cNvCxnSpPr/>
          <p:nvPr/>
        </p:nvCxnSpPr>
        <p:spPr>
          <a:xfrm rot="5400000">
            <a:off x="2667000" y="3429000"/>
            <a:ext cx="6858000" cy="0"/>
          </a:xfrm>
          <a:prstGeom prst="line">
            <a:avLst/>
          </a:prstGeom>
          <a:ln w="28575">
            <a:solidFill>
              <a:srgbClr val="E77017"/>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71800"/>
            <a:ext cx="7620000" cy="914400"/>
          </a:xfrm>
        </p:spPr>
        <p:txBody>
          <a:bodyPr/>
          <a:lstStyle/>
          <a:p>
            <a:r>
              <a:rPr lang="en-US" b="1" dirty="0" smtClean="0">
                <a:solidFill>
                  <a:srgbClr val="C00000"/>
                </a:solidFill>
              </a:rPr>
              <a:t>Dell Printer: “The New Kid On The Block”</a:t>
            </a:r>
            <a:endParaRPr lang="en-US" b="1" dirty="0">
              <a:solidFill>
                <a:srgbClr val="C00000"/>
              </a:solidFill>
            </a:endParaRPr>
          </a:p>
        </p:txBody>
      </p:sp>
      <p:sp>
        <p:nvSpPr>
          <p:cNvPr id="3" name="Content Placeholder 2"/>
          <p:cNvSpPr>
            <a:spLocks noGrp="1"/>
          </p:cNvSpPr>
          <p:nvPr>
            <p:ph idx="1"/>
          </p:nvPr>
        </p:nvSpPr>
        <p:spPr>
          <a:xfrm>
            <a:off x="0" y="4953000"/>
            <a:ext cx="6324600" cy="4419600"/>
          </a:xfrm>
        </p:spPr>
        <p:txBody>
          <a:bodyPr/>
          <a:lstStyle/>
          <a:p>
            <a:pPr>
              <a:buNone/>
            </a:pPr>
            <a:r>
              <a:rPr lang="en-US" sz="1200" dirty="0" smtClean="0"/>
              <a:t>http://www.youtube.com/watch?v=42mNRePWIME</a:t>
            </a:r>
            <a:endParaRPr lang="en-US"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cstate="print"/>
          <a:srcRect/>
          <a:stretch>
            <a:fillRect/>
          </a:stretch>
        </p:blipFill>
        <p:spPr bwMode="auto">
          <a:xfrm>
            <a:off x="0" y="0"/>
            <a:ext cx="9144000" cy="69026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 PC Market Share Trends"/>
          <p:cNvPicPr/>
          <p:nvPr/>
        </p:nvPicPr>
        <p:blipFill>
          <a:blip r:embed="rId3" cstate="print"/>
          <a:srcRect/>
          <a:stretch>
            <a:fillRect/>
          </a:stretch>
        </p:blipFill>
        <p:spPr bwMode="auto">
          <a:xfrm>
            <a:off x="228600" y="228600"/>
            <a:ext cx="83820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Dell Running Case</a:t>
            </a:r>
            <a:endParaRPr lang="en-US"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Search the internet to find information on the latest U.S market share of Dell and other PC marketers.</a:t>
            </a:r>
            <a:br>
              <a:rPr lang="en-US" dirty="0" smtClean="0"/>
            </a:br>
            <a:endParaRPr lang="en-US" dirty="0" smtClean="0"/>
          </a:p>
          <a:p>
            <a:pPr marL="514350" indent="-514350">
              <a:buFont typeface="+mj-lt"/>
              <a:buAutoNum type="arabicPeriod"/>
            </a:pPr>
            <a:r>
              <a:rPr lang="en-US" dirty="0" smtClean="0"/>
              <a:t>Search the Internet to obtain information on Dell’s marketing strategy. Do you agree with Dell’s marketing strategy? Why or why not?</a:t>
            </a:r>
            <a:br>
              <a:rPr lang="en-US" dirty="0" smtClean="0"/>
            </a:br>
            <a:endParaRPr lang="en-US" dirty="0" smtClean="0"/>
          </a:p>
          <a:p>
            <a:pPr marL="514350" indent="-514350">
              <a:buFont typeface="+mj-lt"/>
              <a:buAutoNum type="arabicPeriod"/>
            </a:pPr>
            <a:r>
              <a:rPr lang="en-US" dirty="0" smtClean="0"/>
              <a:t>Visit the U.S Census Bureau at </a:t>
            </a:r>
            <a:r>
              <a:rPr lang="en-US" dirty="0" smtClean="0">
                <a:hlinkClick r:id="rId3"/>
              </a:rPr>
              <a:t>www.census.gov</a:t>
            </a:r>
            <a:r>
              <a:rPr lang="en-US" dirty="0" smtClean="0"/>
              <a:t>. As Dell seeks to increase its penetration of U.S households, what information available from the U.S Census Bureau is helpful?</a:t>
            </a:r>
            <a:br>
              <a:rPr lang="en-US" dirty="0" smtClean="0"/>
            </a:br>
            <a:endParaRPr lang="en-US" dirty="0" smtClean="0"/>
          </a:p>
          <a:p>
            <a:pPr marL="514350" indent="-514350">
              <a:buFont typeface="+mj-lt"/>
              <a:buAutoNum type="arabicPeriod"/>
            </a:pPr>
            <a:r>
              <a:rPr lang="en-US" dirty="0" smtClean="0"/>
              <a:t>What information available from syndicated firms would be useful to Dell as it seeks to increase its penetration of U.S households?</a:t>
            </a:r>
            <a:endParaRPr lang="en-US" dirty="0"/>
          </a:p>
        </p:txBody>
      </p:sp>
      <p:pic>
        <p:nvPicPr>
          <p:cNvPr id="4" name="Picture 3"/>
          <p:cNvPicPr>
            <a:picLocks noChangeAspect="1" noChangeArrowheads="1"/>
          </p:cNvPicPr>
          <p:nvPr/>
        </p:nvPicPr>
        <p:blipFill>
          <a:blip r:embed="rId4" cstate="print"/>
          <a:srcRect/>
          <a:stretch>
            <a:fillRect/>
          </a:stretch>
        </p:blipFill>
        <p:spPr bwMode="auto">
          <a:xfrm>
            <a:off x="0" y="6400800"/>
            <a:ext cx="9144000" cy="457200"/>
          </a:xfrm>
          <a:prstGeom prst="rect">
            <a:avLst/>
          </a:prstGeom>
          <a:noFill/>
          <a:ln w="9525">
            <a:noFill/>
            <a:miter lim="800000"/>
            <a:headEnd/>
            <a:tailEnd/>
          </a:ln>
        </p:spPr>
      </p:pic>
      <p:cxnSp>
        <p:nvCxnSpPr>
          <p:cNvPr id="5" name="Straight Connector 4"/>
          <p:cNvCxnSpPr/>
          <p:nvPr/>
        </p:nvCxnSpPr>
        <p:spPr>
          <a:xfrm>
            <a:off x="0" y="1295400"/>
            <a:ext cx="9144000"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Dell’s Current Marketing Strategy</a:t>
            </a:r>
            <a:endParaRPr lang="en-US" dirty="0">
              <a:solidFill>
                <a:srgbClr val="C00000"/>
              </a:solidFill>
            </a:endParaRPr>
          </a:p>
        </p:txBody>
      </p:sp>
      <p:sp>
        <p:nvSpPr>
          <p:cNvPr id="3" name="Content Placeholder 2"/>
          <p:cNvSpPr>
            <a:spLocks noGrp="1"/>
          </p:cNvSpPr>
          <p:nvPr>
            <p:ph idx="1"/>
          </p:nvPr>
        </p:nvSpPr>
        <p:spPr/>
        <p:txBody>
          <a:bodyPr>
            <a:noAutofit/>
          </a:bodyPr>
          <a:lstStyle/>
          <a:p>
            <a:r>
              <a:rPr lang="en-US" sz="1600" dirty="0" smtClean="0"/>
              <a:t>"Dell is committed to delivering new dimensions in entertainment, mobility and gaming and is leading the industry in advancing new technologies like 4G solutions and 3D-capable laptops to provide the best entertainment and mobile experiences ever imagined," said Steve </a:t>
            </a:r>
            <a:r>
              <a:rPr lang="en-US" sz="1600" dirty="0" err="1" smtClean="0"/>
              <a:t>Felice</a:t>
            </a:r>
            <a:r>
              <a:rPr lang="en-US" sz="1600" dirty="0" smtClean="0"/>
              <a:t>, president of Dell's Consumer, Small and Medium </a:t>
            </a:r>
            <a:r>
              <a:rPr lang="en-US" sz="1600" dirty="0" smtClean="0">
                <a:hlinkClick r:id="rId2"/>
              </a:rPr>
              <a:t>Business</a:t>
            </a:r>
            <a:r>
              <a:rPr lang="en-US" sz="1600" dirty="0" smtClean="0"/>
              <a:t> unit,</a:t>
            </a:r>
          </a:p>
          <a:p>
            <a:pPr>
              <a:buNone/>
            </a:pPr>
            <a:endParaRPr lang="en-US" sz="1600" dirty="0" smtClean="0"/>
          </a:p>
          <a:p>
            <a:r>
              <a:rPr lang="en-US" sz="1600" dirty="0" smtClean="0"/>
              <a:t>In support of the company's "Power To Do More" brand positioning, Dell recently introduced its first-ever Consumer marketing campaign, "You Can Tell It's Dell." "The Power To Do More" captures Dell's belief that technology serves an important purpose in helping every one of our customers -- from large enterprises to public institutions, specialized technology services clients, small and medium-sized business and consumers -- achieve success. At its essence, Dell is focused on helping customers do more and putting their needs first. "You Can Tell It's Dell" builds on powerful foundation by emphasizing the Dell difference through the experiences of buying, owning and using Dell to create a unique and powerful experience for every customer. </a:t>
            </a:r>
          </a:p>
          <a:p>
            <a:pPr>
              <a:buNone/>
            </a:pPr>
            <a:endParaRPr lang="en-US" sz="1600" dirty="0" smtClean="0"/>
          </a:p>
          <a:p>
            <a:r>
              <a:rPr lang="en-US" sz="1600" dirty="0" smtClean="0"/>
              <a:t>"You Can Tell It's Dell" supports the value and relevance of Dell's brand in the context of the consumer experience. Since the campaign's introduction in November, Paul-Henri </a:t>
            </a:r>
            <a:r>
              <a:rPr lang="en-US" sz="1600" dirty="0" err="1" smtClean="0"/>
              <a:t>Ferrand</a:t>
            </a:r>
            <a:r>
              <a:rPr lang="en-US" sz="1600" dirty="0" smtClean="0"/>
              <a:t>, the chief marketing officer for the company's CSMB division, said that the campaign's 14,000 ads have generated billions of impressions worldwide. </a:t>
            </a:r>
          </a:p>
          <a:p>
            <a:endParaRPr lang="en-US" sz="1600" dirty="0"/>
          </a:p>
        </p:txBody>
      </p:sp>
      <p:cxnSp>
        <p:nvCxnSpPr>
          <p:cNvPr id="4" name="Straight Connector 3"/>
          <p:cNvCxnSpPr/>
          <p:nvPr/>
        </p:nvCxnSpPr>
        <p:spPr>
          <a:xfrm>
            <a:off x="0" y="1295400"/>
            <a:ext cx="9144000"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6611779"/>
            <a:ext cx="9144000" cy="246221"/>
          </a:xfrm>
          <a:prstGeom prst="rect">
            <a:avLst/>
          </a:prstGeom>
          <a:noFill/>
        </p:spPr>
        <p:txBody>
          <a:bodyPr wrap="square" rtlCol="0">
            <a:spAutoFit/>
          </a:bodyPr>
          <a:lstStyle/>
          <a:p>
            <a:pPr algn="ctr"/>
            <a:r>
              <a:rPr lang="en-US" sz="1000" dirty="0" smtClean="0"/>
              <a:t>http://www.tweaktown.com/pressrelease/4844/dell_delivers_the_ultimate_in_mobility_entertainment_and_gaming_for_every_stage_of_your_life/</a:t>
            </a:r>
            <a:endParaRPr lang="en-US" sz="1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1913" y="571500"/>
            <a:ext cx="9020175" cy="5715000"/>
          </a:xfrm>
          <a:prstGeom prst="rect">
            <a:avLst/>
          </a:prstGeom>
          <a:noFill/>
          <a:ln w="9525">
            <a:noFill/>
            <a:miter lim="800000"/>
            <a:headEnd/>
            <a:tailEnd/>
          </a:ln>
        </p:spPr>
      </p:pic>
      <p:sp>
        <p:nvSpPr>
          <p:cNvPr id="3" name="Rectangle 2"/>
          <p:cNvSpPr/>
          <p:nvPr/>
        </p:nvSpPr>
        <p:spPr>
          <a:xfrm>
            <a:off x="0" y="6611779"/>
            <a:ext cx="9144000" cy="246221"/>
          </a:xfrm>
          <a:prstGeom prst="rect">
            <a:avLst/>
          </a:prstGeom>
        </p:spPr>
        <p:txBody>
          <a:bodyPr wrap="square">
            <a:spAutoFit/>
          </a:bodyPr>
          <a:lstStyle/>
          <a:p>
            <a:pPr algn="ctr"/>
            <a:r>
              <a:rPr lang="en-US" sz="1000" dirty="0" smtClean="0"/>
              <a:t>http://www.dmnews.com/dell-wide-open-marketing-campaign-introduces-services-division/printarticle/172266/</a:t>
            </a:r>
            <a:endParaRPr lang="en-US" sz="1000" dirty="0"/>
          </a:p>
        </p:txBody>
      </p:sp>
      <p:sp>
        <p:nvSpPr>
          <p:cNvPr id="4" name="TextBox 3"/>
          <p:cNvSpPr txBox="1"/>
          <p:nvPr/>
        </p:nvSpPr>
        <p:spPr>
          <a:xfrm>
            <a:off x="0" y="0"/>
            <a:ext cx="3657600" cy="369332"/>
          </a:xfrm>
          <a:prstGeom prst="rect">
            <a:avLst/>
          </a:prstGeom>
          <a:noFill/>
        </p:spPr>
        <p:txBody>
          <a:bodyPr wrap="square" rtlCol="0">
            <a:spAutoFit/>
          </a:bodyPr>
          <a:lstStyle/>
          <a:p>
            <a:r>
              <a:rPr lang="en-US" dirty="0" smtClean="0">
                <a:solidFill>
                  <a:srgbClr val="C00000"/>
                </a:solidFill>
              </a:rPr>
              <a:t>Published June 13, 2010</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295400"/>
            <a:ext cx="9144000" cy="1470025"/>
          </a:xfrm>
        </p:spPr>
        <p:txBody>
          <a:bodyPr/>
          <a:lstStyle/>
          <a:p>
            <a:r>
              <a:rPr lang="en-US" sz="7200" b="1" dirty="0" smtClean="0"/>
              <a:t>Chapter 5</a:t>
            </a:r>
            <a:endParaRPr lang="en-US" sz="7200" b="1" dirty="0"/>
          </a:p>
        </p:txBody>
      </p:sp>
      <p:sp>
        <p:nvSpPr>
          <p:cNvPr id="5" name="Subtitle 4"/>
          <p:cNvSpPr>
            <a:spLocks noGrp="1"/>
          </p:cNvSpPr>
          <p:nvPr>
            <p:ph type="subTitle" idx="1"/>
          </p:nvPr>
        </p:nvSpPr>
        <p:spPr>
          <a:xfrm>
            <a:off x="0" y="3048000"/>
            <a:ext cx="9144000" cy="1752600"/>
          </a:xfrm>
        </p:spPr>
        <p:txBody>
          <a:bodyPr>
            <a:normAutofit/>
          </a:bodyPr>
          <a:lstStyle/>
          <a:p>
            <a:r>
              <a:rPr lang="en-US" sz="4800" b="1" dirty="0" smtClean="0">
                <a:solidFill>
                  <a:srgbClr val="C00000"/>
                </a:solidFill>
              </a:rPr>
              <a:t>Exploratory Research Design</a:t>
            </a:r>
            <a:br>
              <a:rPr lang="en-US" sz="4800" b="1" dirty="0" smtClean="0">
                <a:solidFill>
                  <a:srgbClr val="C00000"/>
                </a:solidFill>
              </a:rPr>
            </a:br>
            <a:r>
              <a:rPr lang="en-US" sz="4800" dirty="0" smtClean="0">
                <a:solidFill>
                  <a:srgbClr val="C00000"/>
                </a:solidFill>
              </a:rPr>
              <a:t>Qualitative Research</a:t>
            </a:r>
            <a:endParaRPr lang="en-US" sz="4800" dirty="0">
              <a:solidFill>
                <a:srgbClr val="C00000"/>
              </a:solidFill>
            </a:endParaRPr>
          </a:p>
        </p:txBody>
      </p:sp>
      <p:pic>
        <p:nvPicPr>
          <p:cNvPr id="3075" name="Picture 3"/>
          <p:cNvPicPr>
            <a:picLocks noChangeAspect="1" noChangeArrowheads="1"/>
          </p:cNvPicPr>
          <p:nvPr/>
        </p:nvPicPr>
        <p:blipFill>
          <a:blip r:embed="rId3" cstate="print"/>
          <a:srcRect/>
          <a:stretch>
            <a:fillRect/>
          </a:stretch>
        </p:blipFill>
        <p:spPr bwMode="auto">
          <a:xfrm>
            <a:off x="0" y="0"/>
            <a:ext cx="91440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1333500" y="609600"/>
            <a:ext cx="7201694" cy="5182394"/>
            <a:chOff x="1333500" y="609600"/>
            <a:chExt cx="7201694" cy="5182394"/>
          </a:xfrm>
        </p:grpSpPr>
        <p:cxnSp>
          <p:nvCxnSpPr>
            <p:cNvPr id="5" name="Straight Connector 4"/>
            <p:cNvCxnSpPr>
              <a:stCxn id="4" idx="2"/>
            </p:cNvCxnSpPr>
            <p:nvPr/>
          </p:nvCxnSpPr>
          <p:spPr>
            <a:xfrm rot="16200000" flipH="1">
              <a:off x="1619250" y="323850"/>
              <a:ext cx="533400" cy="11049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3638550" y="1466850"/>
              <a:ext cx="533400" cy="11049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7" idx="2"/>
            </p:cNvCxnSpPr>
            <p:nvPr/>
          </p:nvCxnSpPr>
          <p:spPr>
            <a:xfrm rot="5400000">
              <a:off x="5010150" y="2533650"/>
              <a:ext cx="533400" cy="9525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2"/>
            </p:cNvCxnSpPr>
            <p:nvPr/>
          </p:nvCxnSpPr>
          <p:spPr>
            <a:xfrm rot="16200000" flipH="1">
              <a:off x="5886450" y="2609850"/>
              <a:ext cx="533400" cy="8001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7086600" y="4114800"/>
              <a:ext cx="3048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5638800" y="4267200"/>
              <a:ext cx="16002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239000" y="4267200"/>
              <a:ext cx="12954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8343900" y="4457700"/>
              <a:ext cx="3810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5449094" y="4456906"/>
              <a:ext cx="3810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8153400" y="5562600"/>
              <a:ext cx="4572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448300" y="5372100"/>
              <a:ext cx="2286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4267200" y="5486400"/>
              <a:ext cx="12954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562600" y="5486400"/>
              <a:ext cx="1143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4114800" y="5638800"/>
              <a:ext cx="3048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6553994" y="5638006"/>
              <a:ext cx="3048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0" y="0"/>
            <a:ext cx="2667000" cy="609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r>
              <a:rPr lang="en-US" b="1" dirty="0" smtClean="0">
                <a:solidFill>
                  <a:schemeClr val="bg1"/>
                </a:solidFill>
              </a:rPr>
              <a:t>Step 1:</a:t>
            </a:r>
            <a:r>
              <a:rPr lang="en-US" dirty="0" smtClean="0">
                <a:solidFill>
                  <a:schemeClr val="bg1"/>
                </a:solidFill>
              </a:rPr>
              <a:t> Problem Definition</a:t>
            </a:r>
            <a:endParaRPr lang="en-US" b="1" dirty="0">
              <a:solidFill>
                <a:schemeClr val="bg1"/>
              </a:solidFill>
            </a:endParaRPr>
          </a:p>
        </p:txBody>
      </p:sp>
      <p:sp>
        <p:nvSpPr>
          <p:cNvPr id="7" name="Rectangle 6"/>
          <p:cNvSpPr/>
          <p:nvPr/>
        </p:nvSpPr>
        <p:spPr>
          <a:xfrm>
            <a:off x="4419600" y="2133600"/>
            <a:ext cx="2667000" cy="609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Rectangle 9"/>
          <p:cNvSpPr/>
          <p:nvPr/>
        </p:nvSpPr>
        <p:spPr>
          <a:xfrm>
            <a:off x="2286000" y="3276600"/>
            <a:ext cx="2667000" cy="609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Rectangle 10"/>
          <p:cNvSpPr/>
          <p:nvPr/>
        </p:nvSpPr>
        <p:spPr>
          <a:xfrm>
            <a:off x="5867400" y="3276600"/>
            <a:ext cx="2667000" cy="609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2" name="TextBox 11"/>
          <p:cNvSpPr txBox="1"/>
          <p:nvPr/>
        </p:nvSpPr>
        <p:spPr>
          <a:xfrm>
            <a:off x="2133600" y="1143000"/>
            <a:ext cx="2819400" cy="646331"/>
          </a:xfrm>
          <a:prstGeom prst="rect">
            <a:avLst/>
          </a:prstGeom>
          <a:noFill/>
        </p:spPr>
        <p:txBody>
          <a:bodyPr wrap="square" rtlCol="0">
            <a:spAutoFit/>
          </a:bodyPr>
          <a:lstStyle/>
          <a:p>
            <a:pPr algn="ctr"/>
            <a:r>
              <a:rPr lang="en-US" b="1" dirty="0" smtClean="0">
                <a:solidFill>
                  <a:schemeClr val="bg1"/>
                </a:solidFill>
              </a:rPr>
              <a:t>Step 2:</a:t>
            </a:r>
            <a:r>
              <a:rPr lang="en-US" dirty="0" smtClean="0">
                <a:solidFill>
                  <a:schemeClr val="bg1"/>
                </a:solidFill>
              </a:rPr>
              <a:t> Approach to the Problem</a:t>
            </a:r>
            <a:endParaRPr lang="en-US" b="1" dirty="0">
              <a:solidFill>
                <a:schemeClr val="bg1"/>
              </a:solidFill>
            </a:endParaRPr>
          </a:p>
        </p:txBody>
      </p:sp>
      <p:sp>
        <p:nvSpPr>
          <p:cNvPr id="13" name="TextBox 12"/>
          <p:cNvSpPr txBox="1"/>
          <p:nvPr/>
        </p:nvSpPr>
        <p:spPr>
          <a:xfrm>
            <a:off x="4419600" y="2133600"/>
            <a:ext cx="2667000" cy="369332"/>
          </a:xfrm>
          <a:prstGeom prst="rect">
            <a:avLst/>
          </a:prstGeom>
          <a:noFill/>
        </p:spPr>
        <p:txBody>
          <a:bodyPr wrap="square" rtlCol="0">
            <a:spAutoFit/>
          </a:bodyPr>
          <a:lstStyle/>
          <a:p>
            <a:pPr algn="ctr"/>
            <a:r>
              <a:rPr lang="en-US" b="1" dirty="0" smtClean="0">
                <a:solidFill>
                  <a:schemeClr val="bg1"/>
                </a:solidFill>
              </a:rPr>
              <a:t>Step 3:</a:t>
            </a:r>
            <a:r>
              <a:rPr lang="en-US" dirty="0" smtClean="0">
                <a:solidFill>
                  <a:schemeClr val="bg1"/>
                </a:solidFill>
              </a:rPr>
              <a:t> Research Design</a:t>
            </a:r>
            <a:endParaRPr lang="en-US" b="1" dirty="0">
              <a:solidFill>
                <a:schemeClr val="bg1"/>
              </a:solidFill>
            </a:endParaRPr>
          </a:p>
        </p:txBody>
      </p:sp>
      <p:sp>
        <p:nvSpPr>
          <p:cNvPr id="14" name="TextBox 13"/>
          <p:cNvSpPr txBox="1"/>
          <p:nvPr/>
        </p:nvSpPr>
        <p:spPr>
          <a:xfrm>
            <a:off x="2286000" y="3276600"/>
            <a:ext cx="2667000" cy="369332"/>
          </a:xfrm>
          <a:prstGeom prst="rect">
            <a:avLst/>
          </a:prstGeom>
          <a:noFill/>
        </p:spPr>
        <p:txBody>
          <a:bodyPr wrap="square" rtlCol="0">
            <a:spAutoFit/>
          </a:bodyPr>
          <a:lstStyle/>
          <a:p>
            <a:pPr algn="ctr"/>
            <a:r>
              <a:rPr lang="en-US" dirty="0" smtClean="0">
                <a:solidFill>
                  <a:schemeClr val="bg1"/>
                </a:solidFill>
              </a:rPr>
              <a:t>Secondary Data</a:t>
            </a:r>
            <a:endParaRPr lang="en-US" dirty="0">
              <a:solidFill>
                <a:schemeClr val="bg1"/>
              </a:solidFill>
            </a:endParaRPr>
          </a:p>
        </p:txBody>
      </p:sp>
      <p:sp>
        <p:nvSpPr>
          <p:cNvPr id="15" name="TextBox 14"/>
          <p:cNvSpPr txBox="1"/>
          <p:nvPr/>
        </p:nvSpPr>
        <p:spPr>
          <a:xfrm>
            <a:off x="5867400" y="3276600"/>
            <a:ext cx="2667000" cy="369332"/>
          </a:xfrm>
          <a:prstGeom prst="rect">
            <a:avLst/>
          </a:prstGeom>
          <a:noFill/>
        </p:spPr>
        <p:txBody>
          <a:bodyPr wrap="square" rtlCol="0">
            <a:spAutoFit/>
          </a:bodyPr>
          <a:lstStyle/>
          <a:p>
            <a:pPr algn="ctr"/>
            <a:r>
              <a:rPr lang="en-US" dirty="0" smtClean="0">
                <a:solidFill>
                  <a:schemeClr val="bg1"/>
                </a:solidFill>
              </a:rPr>
              <a:t>Primary Data</a:t>
            </a:r>
            <a:endParaRPr lang="en-US" dirty="0">
              <a:solidFill>
                <a:schemeClr val="bg1"/>
              </a:solidFill>
            </a:endParaRPr>
          </a:p>
        </p:txBody>
      </p:sp>
      <p:sp>
        <p:nvSpPr>
          <p:cNvPr id="16" name="Rectangle 15"/>
          <p:cNvSpPr/>
          <p:nvPr/>
        </p:nvSpPr>
        <p:spPr>
          <a:xfrm>
            <a:off x="2438400" y="1143000"/>
            <a:ext cx="2667000" cy="609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chemeClr val="bg1"/>
                </a:solidFill>
              </a:rPr>
              <a:t>Step 2:</a:t>
            </a:r>
            <a:r>
              <a:rPr lang="en-US" dirty="0" smtClean="0">
                <a:solidFill>
                  <a:schemeClr val="bg1"/>
                </a:solidFill>
              </a:rPr>
              <a:t> Approach to the Problem</a:t>
            </a:r>
            <a:endParaRPr lang="en-US" b="1" dirty="0">
              <a:solidFill>
                <a:schemeClr val="bg1"/>
              </a:solidFill>
            </a:endParaRPr>
          </a:p>
        </p:txBody>
      </p:sp>
      <p:sp>
        <p:nvSpPr>
          <p:cNvPr id="30" name="Rectangle 29"/>
          <p:cNvSpPr/>
          <p:nvPr/>
        </p:nvSpPr>
        <p:spPr>
          <a:xfrm>
            <a:off x="5029200" y="4648200"/>
            <a:ext cx="1524000" cy="533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1" name="Rectangle 30"/>
          <p:cNvSpPr/>
          <p:nvPr/>
        </p:nvSpPr>
        <p:spPr>
          <a:xfrm>
            <a:off x="7543800" y="4648200"/>
            <a:ext cx="1371600" cy="533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5" name="Rectangle 34"/>
          <p:cNvSpPr/>
          <p:nvPr/>
        </p:nvSpPr>
        <p:spPr>
          <a:xfrm>
            <a:off x="7620000" y="5867400"/>
            <a:ext cx="1371600" cy="762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5" name="Rectangle 44"/>
          <p:cNvSpPr/>
          <p:nvPr/>
        </p:nvSpPr>
        <p:spPr>
          <a:xfrm>
            <a:off x="3657600" y="5867400"/>
            <a:ext cx="1371600" cy="762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6" name="Rectangle 45"/>
          <p:cNvSpPr/>
          <p:nvPr/>
        </p:nvSpPr>
        <p:spPr>
          <a:xfrm>
            <a:off x="6019800" y="5867400"/>
            <a:ext cx="1371600" cy="762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8" name="TextBox 47"/>
          <p:cNvSpPr txBox="1"/>
          <p:nvPr/>
        </p:nvSpPr>
        <p:spPr>
          <a:xfrm>
            <a:off x="4953000" y="4724400"/>
            <a:ext cx="1600200" cy="369332"/>
          </a:xfrm>
          <a:prstGeom prst="rect">
            <a:avLst/>
          </a:prstGeom>
          <a:noFill/>
        </p:spPr>
        <p:txBody>
          <a:bodyPr wrap="square" rtlCol="0">
            <a:spAutoFit/>
          </a:bodyPr>
          <a:lstStyle/>
          <a:p>
            <a:pPr algn="ctr"/>
            <a:r>
              <a:rPr lang="en-US" dirty="0" smtClean="0">
                <a:solidFill>
                  <a:schemeClr val="bg1"/>
                </a:solidFill>
              </a:rPr>
              <a:t>Qualitative </a:t>
            </a:r>
            <a:endParaRPr lang="en-US" dirty="0">
              <a:solidFill>
                <a:schemeClr val="bg1"/>
              </a:solidFill>
            </a:endParaRPr>
          </a:p>
        </p:txBody>
      </p:sp>
      <p:sp>
        <p:nvSpPr>
          <p:cNvPr id="49" name="TextBox 48"/>
          <p:cNvSpPr txBox="1"/>
          <p:nvPr/>
        </p:nvSpPr>
        <p:spPr>
          <a:xfrm>
            <a:off x="7391400" y="4648200"/>
            <a:ext cx="1752600" cy="369332"/>
          </a:xfrm>
          <a:prstGeom prst="rect">
            <a:avLst/>
          </a:prstGeom>
          <a:noFill/>
        </p:spPr>
        <p:txBody>
          <a:bodyPr wrap="square" rtlCol="0">
            <a:spAutoFit/>
          </a:bodyPr>
          <a:lstStyle/>
          <a:p>
            <a:pPr algn="ctr"/>
            <a:r>
              <a:rPr lang="en-US" dirty="0" smtClean="0">
                <a:solidFill>
                  <a:schemeClr val="bg1"/>
                </a:solidFill>
              </a:rPr>
              <a:t>Quantitative</a:t>
            </a:r>
            <a:endParaRPr lang="en-US" dirty="0">
              <a:solidFill>
                <a:schemeClr val="bg1"/>
              </a:solidFill>
            </a:endParaRPr>
          </a:p>
        </p:txBody>
      </p:sp>
      <p:sp>
        <p:nvSpPr>
          <p:cNvPr id="50" name="TextBox 49"/>
          <p:cNvSpPr txBox="1"/>
          <p:nvPr/>
        </p:nvSpPr>
        <p:spPr>
          <a:xfrm>
            <a:off x="7543800" y="5943600"/>
            <a:ext cx="1524000" cy="646331"/>
          </a:xfrm>
          <a:prstGeom prst="rect">
            <a:avLst/>
          </a:prstGeom>
          <a:noFill/>
        </p:spPr>
        <p:txBody>
          <a:bodyPr wrap="square" rtlCol="0">
            <a:spAutoFit/>
          </a:bodyPr>
          <a:lstStyle/>
          <a:p>
            <a:pPr algn="ctr"/>
            <a:r>
              <a:rPr lang="en-US" dirty="0" smtClean="0">
                <a:solidFill>
                  <a:schemeClr val="bg1"/>
                </a:solidFill>
              </a:rPr>
              <a:t>Experimental Data</a:t>
            </a:r>
            <a:endParaRPr lang="en-US" dirty="0">
              <a:solidFill>
                <a:schemeClr val="bg1"/>
              </a:solidFill>
            </a:endParaRPr>
          </a:p>
        </p:txBody>
      </p:sp>
      <p:sp>
        <p:nvSpPr>
          <p:cNvPr id="51" name="TextBox 50"/>
          <p:cNvSpPr txBox="1"/>
          <p:nvPr/>
        </p:nvSpPr>
        <p:spPr>
          <a:xfrm>
            <a:off x="6019800" y="5943600"/>
            <a:ext cx="1371600" cy="646331"/>
          </a:xfrm>
          <a:prstGeom prst="rect">
            <a:avLst/>
          </a:prstGeom>
          <a:noFill/>
        </p:spPr>
        <p:txBody>
          <a:bodyPr wrap="square" rtlCol="0">
            <a:spAutoFit/>
          </a:bodyPr>
          <a:lstStyle/>
          <a:p>
            <a:pPr algn="ctr"/>
            <a:r>
              <a:rPr lang="en-US" dirty="0" smtClean="0">
                <a:solidFill>
                  <a:schemeClr val="bg1"/>
                </a:solidFill>
              </a:rPr>
              <a:t>Observation Data</a:t>
            </a:r>
            <a:endParaRPr lang="en-US" dirty="0">
              <a:solidFill>
                <a:schemeClr val="bg1"/>
              </a:solidFill>
            </a:endParaRPr>
          </a:p>
        </p:txBody>
      </p:sp>
      <p:sp>
        <p:nvSpPr>
          <p:cNvPr id="52" name="TextBox 51"/>
          <p:cNvSpPr txBox="1"/>
          <p:nvPr/>
        </p:nvSpPr>
        <p:spPr>
          <a:xfrm>
            <a:off x="3810000" y="5867400"/>
            <a:ext cx="1066800" cy="646331"/>
          </a:xfrm>
          <a:prstGeom prst="rect">
            <a:avLst/>
          </a:prstGeom>
          <a:noFill/>
        </p:spPr>
        <p:txBody>
          <a:bodyPr wrap="square" rtlCol="0">
            <a:spAutoFit/>
          </a:bodyPr>
          <a:lstStyle/>
          <a:p>
            <a:pPr algn="ctr"/>
            <a:r>
              <a:rPr lang="en-US" dirty="0" smtClean="0">
                <a:solidFill>
                  <a:schemeClr val="bg1"/>
                </a:solidFill>
              </a:rPr>
              <a:t>Survey Data</a:t>
            </a:r>
            <a:endParaRPr lang="en-US" dirty="0">
              <a:solidFill>
                <a:schemeClr val="bg1"/>
              </a:solidFill>
            </a:endParaRPr>
          </a:p>
        </p:txBody>
      </p:sp>
      <p:cxnSp>
        <p:nvCxnSpPr>
          <p:cNvPr id="54" name="Straight Arrow Connector 53"/>
          <p:cNvCxnSpPr>
            <a:stCxn id="10" idx="2"/>
          </p:cNvCxnSpPr>
          <p:nvPr/>
        </p:nvCxnSpPr>
        <p:spPr>
          <a:xfrm rot="5400000">
            <a:off x="2305050" y="3486150"/>
            <a:ext cx="914400" cy="17145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04800" y="4648200"/>
            <a:ext cx="1828800" cy="523220"/>
          </a:xfrm>
          <a:prstGeom prst="rect">
            <a:avLst/>
          </a:prstGeom>
          <a:noFill/>
        </p:spPr>
        <p:txBody>
          <a:bodyPr wrap="square" rtlCol="0">
            <a:spAutoFit/>
          </a:bodyPr>
          <a:lstStyle/>
          <a:p>
            <a:r>
              <a:rPr lang="en-US" sz="2800" b="1" dirty="0" smtClean="0">
                <a:solidFill>
                  <a:srgbClr val="C00000"/>
                </a:solidFill>
              </a:rPr>
              <a:t>Chapter 4</a:t>
            </a:r>
            <a:endParaRPr lang="en-US" sz="2800" b="1" dirty="0">
              <a:solidFill>
                <a:srgbClr val="C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Qualitative Vs. Quantitative</a:t>
            </a:r>
            <a:endParaRPr lang="en-US" dirty="0">
              <a:solidFill>
                <a:srgbClr val="C00000"/>
              </a:solidFill>
            </a:endParaRPr>
          </a:p>
        </p:txBody>
      </p:sp>
      <p:graphicFrame>
        <p:nvGraphicFramePr>
          <p:cNvPr id="5" name="Content Placeholder 4"/>
          <p:cNvGraphicFramePr>
            <a:graphicFrameLocks noGrp="1"/>
          </p:cNvGraphicFramePr>
          <p:nvPr>
            <p:ph idx="1"/>
          </p:nvPr>
        </p:nvGraphicFramePr>
        <p:xfrm>
          <a:off x="457200" y="1600200"/>
          <a:ext cx="8229600" cy="3581400"/>
        </p:xfrm>
        <a:graphic>
          <a:graphicData uri="http://schemas.openxmlformats.org/drawingml/2006/table">
            <a:tbl>
              <a:tblPr firstRow="1" bandRow="1">
                <a:tableStyleId>{0E3FDE45-AF77-4B5C-9715-49D594BDF05E}</a:tableStyleId>
              </a:tblPr>
              <a:tblGrid>
                <a:gridCol w="2743200"/>
                <a:gridCol w="2743200"/>
                <a:gridCol w="2743200"/>
              </a:tblGrid>
              <a:tr h="370840">
                <a:tc>
                  <a:txBody>
                    <a:bodyPr/>
                    <a:lstStyle/>
                    <a:p>
                      <a:endParaRPr lang="en-US" dirty="0"/>
                    </a:p>
                  </a:txBody>
                  <a:tcPr/>
                </a:tc>
                <a:tc>
                  <a:txBody>
                    <a:bodyPr/>
                    <a:lstStyle/>
                    <a:p>
                      <a:pPr algn="ctr"/>
                      <a:r>
                        <a:rPr lang="en-US" dirty="0" smtClean="0"/>
                        <a:t>Qualitative Research</a:t>
                      </a:r>
                      <a:endParaRPr lang="en-US" dirty="0"/>
                    </a:p>
                  </a:txBody>
                  <a:tcPr/>
                </a:tc>
                <a:tc>
                  <a:txBody>
                    <a:bodyPr/>
                    <a:lstStyle/>
                    <a:p>
                      <a:pPr algn="ctr"/>
                      <a:r>
                        <a:rPr lang="en-US" dirty="0" smtClean="0"/>
                        <a:t>Quantitative</a:t>
                      </a:r>
                      <a:r>
                        <a:rPr lang="en-US" baseline="0" dirty="0" smtClean="0"/>
                        <a:t> Research</a:t>
                      </a:r>
                      <a:endParaRPr lang="en-US" dirty="0"/>
                    </a:p>
                  </a:txBody>
                  <a:tcPr/>
                </a:tc>
              </a:tr>
              <a:tr h="370840">
                <a:tc>
                  <a:txBody>
                    <a:bodyPr/>
                    <a:lstStyle/>
                    <a:p>
                      <a:r>
                        <a:rPr lang="en-US" b="1" dirty="0" smtClean="0"/>
                        <a:t>Objective:</a:t>
                      </a:r>
                      <a:endParaRPr lang="en-US" b="1" dirty="0"/>
                    </a:p>
                  </a:txBody>
                  <a:tcPr/>
                </a:tc>
                <a:tc>
                  <a:txBody>
                    <a:bodyPr/>
                    <a:lstStyle/>
                    <a:p>
                      <a:pPr algn="l"/>
                      <a:r>
                        <a:rPr lang="en-US" dirty="0" smtClean="0"/>
                        <a:t>To gain a qualitative understanding</a:t>
                      </a:r>
                      <a:r>
                        <a:rPr lang="en-US" baseline="0" dirty="0" smtClean="0"/>
                        <a:t> of the underlying reasons and motivations</a:t>
                      </a:r>
                      <a:endParaRPr lang="en-US" dirty="0"/>
                    </a:p>
                  </a:txBody>
                  <a:tcPr/>
                </a:tc>
                <a:tc>
                  <a:txBody>
                    <a:bodyPr/>
                    <a:lstStyle/>
                    <a:p>
                      <a:pPr algn="l"/>
                      <a:r>
                        <a:rPr lang="en-US" dirty="0" smtClean="0"/>
                        <a:t>To quantify</a:t>
                      </a:r>
                      <a:r>
                        <a:rPr lang="en-US" baseline="0" dirty="0" smtClean="0"/>
                        <a:t> the data and generalize the results from the sample to the population of interest</a:t>
                      </a:r>
                      <a:endParaRPr lang="en-US" dirty="0"/>
                    </a:p>
                  </a:txBody>
                  <a:tcPr/>
                </a:tc>
              </a:tr>
              <a:tr h="370840">
                <a:tc>
                  <a:txBody>
                    <a:bodyPr/>
                    <a:lstStyle/>
                    <a:p>
                      <a:r>
                        <a:rPr lang="en-US" b="1" dirty="0" smtClean="0"/>
                        <a:t>Sample:</a:t>
                      </a:r>
                      <a:endParaRPr lang="en-US" b="1" dirty="0"/>
                    </a:p>
                  </a:txBody>
                  <a:tcPr/>
                </a:tc>
                <a:tc>
                  <a:txBody>
                    <a:bodyPr/>
                    <a:lstStyle/>
                    <a:p>
                      <a:pPr algn="l"/>
                      <a:r>
                        <a:rPr lang="en-US" dirty="0" smtClean="0"/>
                        <a:t>Small # of </a:t>
                      </a:r>
                      <a:br>
                        <a:rPr lang="en-US" dirty="0" smtClean="0"/>
                      </a:br>
                      <a:r>
                        <a:rPr lang="en-US" dirty="0" smtClean="0"/>
                        <a:t>non-representative cases</a:t>
                      </a:r>
                      <a:endParaRPr lang="en-US" dirty="0"/>
                    </a:p>
                  </a:txBody>
                  <a:tcPr/>
                </a:tc>
                <a:tc>
                  <a:txBody>
                    <a:bodyPr/>
                    <a:lstStyle/>
                    <a:p>
                      <a:pPr algn="l"/>
                      <a:r>
                        <a:rPr lang="en-US" dirty="0" smtClean="0"/>
                        <a:t>Large</a:t>
                      </a:r>
                      <a:r>
                        <a:rPr lang="en-US" baseline="0" dirty="0" smtClean="0"/>
                        <a:t> # of representative cases</a:t>
                      </a:r>
                      <a:endParaRPr lang="en-US" dirty="0"/>
                    </a:p>
                  </a:txBody>
                  <a:tcPr/>
                </a:tc>
              </a:tr>
              <a:tr h="370840">
                <a:tc>
                  <a:txBody>
                    <a:bodyPr/>
                    <a:lstStyle/>
                    <a:p>
                      <a:r>
                        <a:rPr lang="en-US" b="1" dirty="0" smtClean="0"/>
                        <a:t>Data Collection:</a:t>
                      </a:r>
                      <a:endParaRPr lang="en-US" b="1" dirty="0"/>
                    </a:p>
                  </a:txBody>
                  <a:tcPr/>
                </a:tc>
                <a:tc>
                  <a:txBody>
                    <a:bodyPr/>
                    <a:lstStyle/>
                    <a:p>
                      <a:pPr algn="l"/>
                      <a:r>
                        <a:rPr lang="en-US" dirty="0" smtClean="0"/>
                        <a:t>Unstructured</a:t>
                      </a:r>
                      <a:endParaRPr lang="en-US" dirty="0"/>
                    </a:p>
                  </a:txBody>
                  <a:tcPr/>
                </a:tc>
                <a:tc>
                  <a:txBody>
                    <a:bodyPr/>
                    <a:lstStyle/>
                    <a:p>
                      <a:pPr algn="l"/>
                      <a:r>
                        <a:rPr lang="en-US" dirty="0" smtClean="0"/>
                        <a:t>Structured</a:t>
                      </a:r>
                      <a:endParaRPr lang="en-US" dirty="0"/>
                    </a:p>
                  </a:txBody>
                  <a:tcPr/>
                </a:tc>
              </a:tr>
              <a:tr h="370840">
                <a:tc>
                  <a:txBody>
                    <a:bodyPr/>
                    <a:lstStyle/>
                    <a:p>
                      <a:r>
                        <a:rPr lang="en-US" b="1" dirty="0" smtClean="0"/>
                        <a:t>Data Analysis:</a:t>
                      </a:r>
                      <a:endParaRPr lang="en-US" b="1" dirty="0"/>
                    </a:p>
                  </a:txBody>
                  <a:tcPr/>
                </a:tc>
                <a:tc>
                  <a:txBody>
                    <a:bodyPr/>
                    <a:lstStyle/>
                    <a:p>
                      <a:pPr algn="l"/>
                      <a:r>
                        <a:rPr lang="en-US" dirty="0" smtClean="0"/>
                        <a:t>Non-statistical</a:t>
                      </a:r>
                      <a:endParaRPr lang="en-US" dirty="0"/>
                    </a:p>
                  </a:txBody>
                  <a:tcPr/>
                </a:tc>
                <a:tc>
                  <a:txBody>
                    <a:bodyPr/>
                    <a:lstStyle/>
                    <a:p>
                      <a:pPr algn="l"/>
                      <a:r>
                        <a:rPr lang="en-US" dirty="0" smtClean="0"/>
                        <a:t>Statistical</a:t>
                      </a:r>
                      <a:endParaRPr lang="en-US" dirty="0"/>
                    </a:p>
                  </a:txBody>
                  <a:tcPr/>
                </a:tc>
              </a:tr>
              <a:tr h="370840">
                <a:tc>
                  <a:txBody>
                    <a:bodyPr/>
                    <a:lstStyle/>
                    <a:p>
                      <a:r>
                        <a:rPr lang="en-US" b="1" dirty="0" smtClean="0"/>
                        <a:t>Outcome:</a:t>
                      </a:r>
                      <a:endParaRPr lang="en-US" b="1" dirty="0"/>
                    </a:p>
                  </a:txBody>
                  <a:tcPr/>
                </a:tc>
                <a:tc>
                  <a:txBody>
                    <a:bodyPr/>
                    <a:lstStyle/>
                    <a:p>
                      <a:pPr algn="l"/>
                      <a:r>
                        <a:rPr lang="en-US" dirty="0" smtClean="0"/>
                        <a:t>Develop an initial understanding</a:t>
                      </a:r>
                      <a:endParaRPr lang="en-US" dirty="0"/>
                    </a:p>
                  </a:txBody>
                  <a:tcPr/>
                </a:tc>
                <a:tc>
                  <a:txBody>
                    <a:bodyPr/>
                    <a:lstStyle/>
                    <a:p>
                      <a:pPr algn="l"/>
                      <a:r>
                        <a:rPr lang="en-US" dirty="0" smtClean="0"/>
                        <a:t>Recommend a final course of action</a:t>
                      </a:r>
                      <a:endParaRPr lang="en-US"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1676400" y="1143000"/>
            <a:ext cx="7088188" cy="4344194"/>
            <a:chOff x="1676400" y="1143000"/>
            <a:chExt cx="7088188" cy="4344194"/>
          </a:xfrm>
        </p:grpSpPr>
        <p:grpSp>
          <p:nvGrpSpPr>
            <p:cNvPr id="17" name="Group 16"/>
            <p:cNvGrpSpPr/>
            <p:nvPr/>
          </p:nvGrpSpPr>
          <p:grpSpPr>
            <a:xfrm>
              <a:off x="2971006" y="1143000"/>
              <a:ext cx="3964782" cy="838994"/>
              <a:chOff x="2971006" y="1143000"/>
              <a:chExt cx="3964782" cy="838994"/>
            </a:xfrm>
          </p:grpSpPr>
          <p:cxnSp>
            <p:nvCxnSpPr>
              <p:cNvPr id="7" name="Straight Connector 6"/>
              <p:cNvCxnSpPr>
                <a:stCxn id="5" idx="2"/>
              </p:cNvCxnSpPr>
              <p:nvPr/>
            </p:nvCxnSpPr>
            <p:spPr>
              <a:xfrm rot="5400000">
                <a:off x="4419600" y="1371600"/>
                <a:ext cx="45720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48200" y="1600200"/>
                <a:ext cx="228600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2971800" y="1600200"/>
                <a:ext cx="167640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2781300" y="1790700"/>
                <a:ext cx="381000" cy="158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6744494" y="1789906"/>
                <a:ext cx="381000" cy="158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1676400" y="2895600"/>
              <a:ext cx="3124200" cy="838994"/>
              <a:chOff x="2971006" y="1143000"/>
              <a:chExt cx="3964782" cy="838994"/>
            </a:xfrm>
          </p:grpSpPr>
          <p:cxnSp>
            <p:nvCxnSpPr>
              <p:cNvPr id="19" name="Straight Connector 18"/>
              <p:cNvCxnSpPr/>
              <p:nvPr/>
            </p:nvCxnSpPr>
            <p:spPr>
              <a:xfrm rot="5400000">
                <a:off x="4419600" y="1371600"/>
                <a:ext cx="45720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48200" y="1600200"/>
                <a:ext cx="228600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2971800" y="1600200"/>
                <a:ext cx="167640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2781300" y="1790700"/>
                <a:ext cx="381000" cy="158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744494" y="1789906"/>
                <a:ext cx="381000" cy="158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p:cNvCxnSpPr>
              <a:stCxn id="16" idx="2"/>
            </p:cNvCxnSpPr>
            <p:nvPr/>
          </p:nvCxnSpPr>
          <p:spPr>
            <a:xfrm rot="5400000">
              <a:off x="6858000" y="3124200"/>
              <a:ext cx="609600" cy="158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4" idx="2"/>
            </p:cNvCxnSpPr>
            <p:nvPr/>
          </p:nvCxnSpPr>
          <p:spPr>
            <a:xfrm rot="5400000">
              <a:off x="6972300" y="4381500"/>
              <a:ext cx="38100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6972300" y="4762500"/>
              <a:ext cx="38100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a:off x="3200400" y="4953000"/>
              <a:ext cx="388620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2933700" y="5219700"/>
              <a:ext cx="533400" cy="158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4915694" y="5218906"/>
              <a:ext cx="533400" cy="158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a:off x="6896894" y="5218906"/>
              <a:ext cx="533400" cy="158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162800" y="4953000"/>
              <a:ext cx="1600200"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8497094" y="5218906"/>
              <a:ext cx="533400" cy="1588"/>
            </a:xfrm>
            <a:prstGeom prst="straightConnector1">
              <a:avLst/>
            </a:prstGeom>
            <a:ln w="5715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3276600" y="228600"/>
            <a:ext cx="2743200" cy="9144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5" name="Rectangle 14"/>
          <p:cNvSpPr/>
          <p:nvPr/>
        </p:nvSpPr>
        <p:spPr>
          <a:xfrm>
            <a:off x="2438400" y="2133600"/>
            <a:ext cx="2133600" cy="6858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6" name="Rectangle 15"/>
          <p:cNvSpPr/>
          <p:nvPr/>
        </p:nvSpPr>
        <p:spPr>
          <a:xfrm>
            <a:off x="6400800" y="2133600"/>
            <a:ext cx="1524000" cy="6858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1" name="Rectangle 30"/>
          <p:cNvSpPr/>
          <p:nvPr/>
        </p:nvSpPr>
        <p:spPr>
          <a:xfrm>
            <a:off x="3733800" y="3886200"/>
            <a:ext cx="1524000" cy="6858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4" name="Rectangle 33"/>
          <p:cNvSpPr/>
          <p:nvPr/>
        </p:nvSpPr>
        <p:spPr>
          <a:xfrm>
            <a:off x="6400800" y="3505200"/>
            <a:ext cx="1524000" cy="6858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2" name="Rectangle 51"/>
          <p:cNvSpPr/>
          <p:nvPr/>
        </p:nvSpPr>
        <p:spPr>
          <a:xfrm>
            <a:off x="1752600" y="5562600"/>
            <a:ext cx="1524000" cy="6858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3" name="Rectangle 52"/>
          <p:cNvSpPr/>
          <p:nvPr/>
        </p:nvSpPr>
        <p:spPr>
          <a:xfrm>
            <a:off x="3962400" y="5562600"/>
            <a:ext cx="1524000" cy="6858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4" name="Rectangle 53"/>
          <p:cNvSpPr/>
          <p:nvPr/>
        </p:nvSpPr>
        <p:spPr>
          <a:xfrm>
            <a:off x="5867400" y="5562600"/>
            <a:ext cx="1524000" cy="6858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5" name="Rectangle 54"/>
          <p:cNvSpPr/>
          <p:nvPr/>
        </p:nvSpPr>
        <p:spPr>
          <a:xfrm>
            <a:off x="7543800" y="5562600"/>
            <a:ext cx="1524000" cy="6858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6" name="TextBox 55"/>
          <p:cNvSpPr txBox="1"/>
          <p:nvPr/>
        </p:nvSpPr>
        <p:spPr>
          <a:xfrm>
            <a:off x="3429000" y="304800"/>
            <a:ext cx="2438400" cy="707886"/>
          </a:xfrm>
          <a:prstGeom prst="rect">
            <a:avLst/>
          </a:prstGeom>
          <a:noFill/>
        </p:spPr>
        <p:txBody>
          <a:bodyPr wrap="square" rtlCol="0">
            <a:spAutoFit/>
          </a:bodyPr>
          <a:lstStyle/>
          <a:p>
            <a:pPr algn="ctr"/>
            <a:r>
              <a:rPr lang="en-US" sz="2000" b="1" dirty="0" smtClean="0">
                <a:solidFill>
                  <a:schemeClr val="bg1"/>
                </a:solidFill>
              </a:rPr>
              <a:t>Qualitative Research Procedures</a:t>
            </a:r>
            <a:endParaRPr lang="en-US" sz="2000" b="1" dirty="0">
              <a:solidFill>
                <a:schemeClr val="bg1"/>
              </a:solidFill>
            </a:endParaRPr>
          </a:p>
        </p:txBody>
      </p:sp>
      <p:sp>
        <p:nvSpPr>
          <p:cNvPr id="57" name="TextBox 56"/>
          <p:cNvSpPr txBox="1"/>
          <p:nvPr/>
        </p:nvSpPr>
        <p:spPr>
          <a:xfrm>
            <a:off x="2438400" y="2133600"/>
            <a:ext cx="2057400" cy="646331"/>
          </a:xfrm>
          <a:prstGeom prst="rect">
            <a:avLst/>
          </a:prstGeom>
          <a:noFill/>
        </p:spPr>
        <p:txBody>
          <a:bodyPr wrap="square" rtlCol="0">
            <a:spAutoFit/>
          </a:bodyPr>
          <a:lstStyle/>
          <a:p>
            <a:pPr algn="ctr"/>
            <a:r>
              <a:rPr lang="en-US" dirty="0" smtClean="0">
                <a:solidFill>
                  <a:schemeClr val="bg1"/>
                </a:solidFill>
              </a:rPr>
              <a:t>Direct</a:t>
            </a:r>
            <a:br>
              <a:rPr lang="en-US" dirty="0" smtClean="0">
                <a:solidFill>
                  <a:schemeClr val="bg1"/>
                </a:solidFill>
              </a:rPr>
            </a:br>
            <a:r>
              <a:rPr lang="en-US" dirty="0" smtClean="0">
                <a:solidFill>
                  <a:schemeClr val="bg1"/>
                </a:solidFill>
              </a:rPr>
              <a:t>(Non-disguised)</a:t>
            </a:r>
            <a:endParaRPr lang="en-US" dirty="0">
              <a:solidFill>
                <a:schemeClr val="bg1"/>
              </a:solidFill>
            </a:endParaRPr>
          </a:p>
        </p:txBody>
      </p:sp>
      <p:sp>
        <p:nvSpPr>
          <p:cNvPr id="58" name="TextBox 57"/>
          <p:cNvSpPr txBox="1"/>
          <p:nvPr/>
        </p:nvSpPr>
        <p:spPr>
          <a:xfrm>
            <a:off x="6477000" y="2133600"/>
            <a:ext cx="1371600" cy="646331"/>
          </a:xfrm>
          <a:prstGeom prst="rect">
            <a:avLst/>
          </a:prstGeom>
          <a:noFill/>
        </p:spPr>
        <p:txBody>
          <a:bodyPr wrap="square" rtlCol="0">
            <a:spAutoFit/>
          </a:bodyPr>
          <a:lstStyle/>
          <a:p>
            <a:pPr algn="ctr"/>
            <a:r>
              <a:rPr lang="en-US" dirty="0" smtClean="0">
                <a:solidFill>
                  <a:schemeClr val="bg1"/>
                </a:solidFill>
              </a:rPr>
              <a:t>Indirect</a:t>
            </a:r>
            <a:br>
              <a:rPr lang="en-US" dirty="0" smtClean="0">
                <a:solidFill>
                  <a:schemeClr val="bg1"/>
                </a:solidFill>
              </a:rPr>
            </a:br>
            <a:r>
              <a:rPr lang="en-US" dirty="0" smtClean="0">
                <a:solidFill>
                  <a:schemeClr val="bg1"/>
                </a:solidFill>
              </a:rPr>
              <a:t>(Disguised)</a:t>
            </a:r>
            <a:endParaRPr lang="en-US" dirty="0">
              <a:solidFill>
                <a:schemeClr val="bg1"/>
              </a:solidFill>
            </a:endParaRPr>
          </a:p>
        </p:txBody>
      </p:sp>
      <p:sp>
        <p:nvSpPr>
          <p:cNvPr id="59" name="TextBox 58"/>
          <p:cNvSpPr txBox="1"/>
          <p:nvPr/>
        </p:nvSpPr>
        <p:spPr>
          <a:xfrm>
            <a:off x="914400" y="3810000"/>
            <a:ext cx="1524000"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dirty="0" smtClean="0">
                <a:solidFill>
                  <a:schemeClr val="bg1"/>
                </a:solidFill>
              </a:rPr>
              <a:t>Focus Groups	</a:t>
            </a:r>
            <a:endParaRPr lang="en-US" dirty="0">
              <a:solidFill>
                <a:schemeClr val="bg1"/>
              </a:solidFill>
            </a:endParaRPr>
          </a:p>
        </p:txBody>
      </p:sp>
      <p:sp>
        <p:nvSpPr>
          <p:cNvPr id="60" name="TextBox 59"/>
          <p:cNvSpPr txBox="1"/>
          <p:nvPr/>
        </p:nvSpPr>
        <p:spPr>
          <a:xfrm>
            <a:off x="3810000" y="3886200"/>
            <a:ext cx="1447800" cy="646331"/>
          </a:xfrm>
          <a:prstGeom prst="rect">
            <a:avLst/>
          </a:prstGeom>
          <a:noFill/>
        </p:spPr>
        <p:txBody>
          <a:bodyPr wrap="square" rtlCol="0">
            <a:spAutoFit/>
          </a:bodyPr>
          <a:lstStyle/>
          <a:p>
            <a:pPr algn="ctr"/>
            <a:r>
              <a:rPr lang="en-US" dirty="0" smtClean="0">
                <a:solidFill>
                  <a:schemeClr val="bg1"/>
                </a:solidFill>
              </a:rPr>
              <a:t>Depth Interviews</a:t>
            </a:r>
            <a:endParaRPr lang="en-US" dirty="0">
              <a:solidFill>
                <a:schemeClr val="bg1"/>
              </a:solidFill>
            </a:endParaRPr>
          </a:p>
        </p:txBody>
      </p:sp>
      <p:sp>
        <p:nvSpPr>
          <p:cNvPr id="61" name="TextBox 60"/>
          <p:cNvSpPr txBox="1"/>
          <p:nvPr/>
        </p:nvSpPr>
        <p:spPr>
          <a:xfrm>
            <a:off x="6553200" y="3505200"/>
            <a:ext cx="1371600" cy="646331"/>
          </a:xfrm>
          <a:prstGeom prst="rect">
            <a:avLst/>
          </a:prstGeom>
          <a:noFill/>
        </p:spPr>
        <p:txBody>
          <a:bodyPr wrap="square" rtlCol="0">
            <a:spAutoFit/>
          </a:bodyPr>
          <a:lstStyle/>
          <a:p>
            <a:pPr algn="ctr"/>
            <a:r>
              <a:rPr lang="en-US" dirty="0" smtClean="0">
                <a:solidFill>
                  <a:schemeClr val="bg1"/>
                </a:solidFill>
              </a:rPr>
              <a:t>Projective Techniques</a:t>
            </a:r>
            <a:endParaRPr lang="en-US" dirty="0">
              <a:solidFill>
                <a:schemeClr val="bg1"/>
              </a:solidFill>
            </a:endParaRPr>
          </a:p>
        </p:txBody>
      </p:sp>
      <p:sp>
        <p:nvSpPr>
          <p:cNvPr id="62" name="TextBox 61"/>
          <p:cNvSpPr txBox="1"/>
          <p:nvPr/>
        </p:nvSpPr>
        <p:spPr>
          <a:xfrm>
            <a:off x="1905000" y="5638800"/>
            <a:ext cx="1295400" cy="369332"/>
          </a:xfrm>
          <a:prstGeom prst="rect">
            <a:avLst/>
          </a:prstGeom>
          <a:noFill/>
        </p:spPr>
        <p:txBody>
          <a:bodyPr wrap="square" rtlCol="0">
            <a:spAutoFit/>
          </a:bodyPr>
          <a:lstStyle/>
          <a:p>
            <a:pPr algn="ctr"/>
            <a:r>
              <a:rPr lang="en-US" dirty="0" smtClean="0">
                <a:solidFill>
                  <a:schemeClr val="bg1"/>
                </a:solidFill>
              </a:rPr>
              <a:t>Association </a:t>
            </a:r>
            <a:endParaRPr lang="en-US" dirty="0">
              <a:solidFill>
                <a:schemeClr val="bg1"/>
              </a:solidFill>
            </a:endParaRPr>
          </a:p>
        </p:txBody>
      </p:sp>
      <p:sp>
        <p:nvSpPr>
          <p:cNvPr id="63" name="TextBox 62"/>
          <p:cNvSpPr txBox="1"/>
          <p:nvPr/>
        </p:nvSpPr>
        <p:spPr>
          <a:xfrm>
            <a:off x="3962400" y="5638800"/>
            <a:ext cx="1524000" cy="369332"/>
          </a:xfrm>
          <a:prstGeom prst="rect">
            <a:avLst/>
          </a:prstGeom>
          <a:noFill/>
        </p:spPr>
        <p:txBody>
          <a:bodyPr wrap="square" rtlCol="0">
            <a:spAutoFit/>
          </a:bodyPr>
          <a:lstStyle/>
          <a:p>
            <a:pPr algn="ctr"/>
            <a:r>
              <a:rPr lang="en-US" dirty="0" smtClean="0">
                <a:solidFill>
                  <a:schemeClr val="bg1"/>
                </a:solidFill>
              </a:rPr>
              <a:t>Completion</a:t>
            </a:r>
            <a:endParaRPr lang="en-US" dirty="0">
              <a:solidFill>
                <a:schemeClr val="bg1"/>
              </a:solidFill>
            </a:endParaRPr>
          </a:p>
        </p:txBody>
      </p:sp>
      <p:sp>
        <p:nvSpPr>
          <p:cNvPr id="64" name="TextBox 63"/>
          <p:cNvSpPr txBox="1"/>
          <p:nvPr/>
        </p:nvSpPr>
        <p:spPr>
          <a:xfrm>
            <a:off x="5867400" y="5715000"/>
            <a:ext cx="1524000" cy="369332"/>
          </a:xfrm>
          <a:prstGeom prst="rect">
            <a:avLst/>
          </a:prstGeom>
          <a:noFill/>
        </p:spPr>
        <p:txBody>
          <a:bodyPr wrap="square" rtlCol="0">
            <a:spAutoFit/>
          </a:bodyPr>
          <a:lstStyle/>
          <a:p>
            <a:pPr algn="ctr"/>
            <a:r>
              <a:rPr lang="en-US" dirty="0" smtClean="0">
                <a:solidFill>
                  <a:schemeClr val="bg1"/>
                </a:solidFill>
              </a:rPr>
              <a:t>Construction</a:t>
            </a:r>
            <a:endParaRPr lang="en-US" dirty="0">
              <a:solidFill>
                <a:schemeClr val="bg1"/>
              </a:solidFill>
            </a:endParaRPr>
          </a:p>
        </p:txBody>
      </p:sp>
      <p:sp>
        <p:nvSpPr>
          <p:cNvPr id="65" name="TextBox 64"/>
          <p:cNvSpPr txBox="1"/>
          <p:nvPr/>
        </p:nvSpPr>
        <p:spPr>
          <a:xfrm>
            <a:off x="7543800" y="5715000"/>
            <a:ext cx="1524000" cy="369332"/>
          </a:xfrm>
          <a:prstGeom prst="rect">
            <a:avLst/>
          </a:prstGeom>
          <a:noFill/>
        </p:spPr>
        <p:txBody>
          <a:bodyPr wrap="square" rtlCol="0">
            <a:spAutoFit/>
          </a:bodyPr>
          <a:lstStyle/>
          <a:p>
            <a:pPr algn="ctr"/>
            <a:r>
              <a:rPr lang="en-US" dirty="0" smtClean="0">
                <a:solidFill>
                  <a:schemeClr val="bg1"/>
                </a:solidFill>
              </a:rPr>
              <a:t>Expressive</a:t>
            </a:r>
            <a:endParaRPr lang="en-US" dirty="0">
              <a:solidFill>
                <a:schemeClr val="bg1"/>
              </a:solidFill>
            </a:endParaRPr>
          </a:p>
        </p:txBody>
      </p:sp>
      <p:pic>
        <p:nvPicPr>
          <p:cNvPr id="1030" name="Picture 6"/>
          <p:cNvPicPr>
            <a:picLocks noChangeAspect="1" noChangeArrowheads="1"/>
          </p:cNvPicPr>
          <p:nvPr/>
        </p:nvPicPr>
        <p:blipFill>
          <a:blip r:embed="rId3" cstate="print"/>
          <a:srcRect/>
          <a:stretch>
            <a:fillRect/>
          </a:stretch>
        </p:blipFill>
        <p:spPr bwMode="auto">
          <a:xfrm>
            <a:off x="228600" y="304800"/>
            <a:ext cx="3178175" cy="17938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6537325" y="4332287"/>
            <a:ext cx="2606675" cy="2525713"/>
          </a:xfrm>
          <a:prstGeom prst="rect">
            <a:avLst/>
          </a:prstGeom>
          <a:noFill/>
          <a:ln w="9525">
            <a:noFill/>
            <a:miter lim="800000"/>
            <a:headEnd/>
            <a:tailEnd/>
          </a:ln>
        </p:spPr>
      </p:pic>
      <p:pic>
        <p:nvPicPr>
          <p:cNvPr id="8194" name="Picture 2"/>
          <p:cNvPicPr>
            <a:picLocks noChangeAspect="1" noChangeArrowheads="1"/>
          </p:cNvPicPr>
          <p:nvPr/>
        </p:nvPicPr>
        <p:blipFill>
          <a:blip r:embed="rId3" cstate="print"/>
          <a:srcRect/>
          <a:stretch>
            <a:fillRect/>
          </a:stretch>
        </p:blipFill>
        <p:spPr bwMode="auto">
          <a:xfrm>
            <a:off x="0" y="4873902"/>
            <a:ext cx="3894137" cy="198409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C00000"/>
                </a:solidFill>
              </a:rPr>
              <a:t>Analysis of Qualitative Data</a:t>
            </a:r>
            <a:endParaRPr lang="en-US" dirty="0">
              <a:solidFill>
                <a:srgbClr val="C0000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sz="2500" b="1" dirty="0" smtClean="0"/>
              <a:t>Data Reduction</a:t>
            </a:r>
            <a:br>
              <a:rPr lang="en-US" sz="2500" b="1" dirty="0" smtClean="0"/>
            </a:br>
            <a:endParaRPr lang="en-US" sz="2500" b="1" dirty="0" smtClean="0"/>
          </a:p>
          <a:p>
            <a:pPr marL="514350" indent="-514350">
              <a:buFont typeface="+mj-lt"/>
              <a:buAutoNum type="arabicPeriod"/>
            </a:pPr>
            <a:r>
              <a:rPr lang="en-US" sz="2500" b="1" dirty="0" smtClean="0"/>
              <a:t>Data Display</a:t>
            </a:r>
            <a:br>
              <a:rPr lang="en-US" sz="2500" b="1" dirty="0" smtClean="0"/>
            </a:br>
            <a:endParaRPr lang="en-US" sz="2500" b="1" dirty="0" smtClean="0"/>
          </a:p>
          <a:p>
            <a:pPr marL="514350" indent="-514350">
              <a:buFont typeface="+mj-lt"/>
              <a:buAutoNum type="arabicPeriod"/>
            </a:pPr>
            <a:r>
              <a:rPr lang="en-US" sz="2500" b="1" dirty="0" smtClean="0"/>
              <a:t>Conclusion Drawing &amp; Verification</a:t>
            </a:r>
            <a:endParaRPr lang="en-US" sz="2500" b="1" dirty="0"/>
          </a:p>
        </p:txBody>
      </p:sp>
      <p:pic>
        <p:nvPicPr>
          <p:cNvPr id="4" name="Picture 3"/>
          <p:cNvPicPr>
            <a:picLocks noChangeAspect="1" noChangeArrowheads="1"/>
          </p:cNvPicPr>
          <p:nvPr/>
        </p:nvPicPr>
        <p:blipFill>
          <a:blip r:embed="rId4" cstate="print"/>
          <a:srcRect/>
          <a:stretch>
            <a:fillRect/>
          </a:stretch>
        </p:blipFill>
        <p:spPr bwMode="auto">
          <a:xfrm>
            <a:off x="0" y="6400800"/>
            <a:ext cx="9144000" cy="457200"/>
          </a:xfrm>
          <a:prstGeom prst="rect">
            <a:avLst/>
          </a:prstGeom>
          <a:noFill/>
          <a:ln w="9525">
            <a:noFill/>
            <a:miter lim="800000"/>
            <a:headEnd/>
            <a:tailEnd/>
          </a:ln>
        </p:spPr>
      </p:pic>
      <p:cxnSp>
        <p:nvCxnSpPr>
          <p:cNvPr id="7" name="Straight Connector 6"/>
          <p:cNvCxnSpPr/>
          <p:nvPr/>
        </p:nvCxnSpPr>
        <p:spPr>
          <a:xfrm>
            <a:off x="0" y="1295400"/>
            <a:ext cx="9144000"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295400"/>
            <a:ext cx="9144000" cy="1470025"/>
          </a:xfrm>
        </p:spPr>
        <p:txBody>
          <a:bodyPr/>
          <a:lstStyle/>
          <a:p>
            <a:r>
              <a:rPr lang="en-US" sz="7200" b="1" dirty="0" smtClean="0"/>
              <a:t>Chapter 3</a:t>
            </a:r>
            <a:endParaRPr lang="en-US" sz="7200" b="1" dirty="0"/>
          </a:p>
        </p:txBody>
      </p:sp>
      <p:sp>
        <p:nvSpPr>
          <p:cNvPr id="5" name="Subtitle 4"/>
          <p:cNvSpPr>
            <a:spLocks noGrp="1"/>
          </p:cNvSpPr>
          <p:nvPr>
            <p:ph type="subTitle" idx="1"/>
          </p:nvPr>
        </p:nvSpPr>
        <p:spPr>
          <a:xfrm>
            <a:off x="0" y="3048000"/>
            <a:ext cx="9144000" cy="1752600"/>
          </a:xfrm>
        </p:spPr>
        <p:txBody>
          <a:bodyPr>
            <a:normAutofit/>
          </a:bodyPr>
          <a:lstStyle/>
          <a:p>
            <a:r>
              <a:rPr lang="en-US" sz="4800" b="1" dirty="0" smtClean="0">
                <a:solidFill>
                  <a:srgbClr val="C00000"/>
                </a:solidFill>
              </a:rPr>
              <a:t>Research Design</a:t>
            </a:r>
            <a:endParaRPr lang="en-US" sz="4800" b="1" dirty="0">
              <a:solidFill>
                <a:srgbClr val="C00000"/>
              </a:solidFill>
            </a:endParaRPr>
          </a:p>
        </p:txBody>
      </p:sp>
      <p:pic>
        <p:nvPicPr>
          <p:cNvPr id="3075" name="Picture 3"/>
          <p:cNvPicPr>
            <a:picLocks noChangeAspect="1" noChangeArrowheads="1"/>
          </p:cNvPicPr>
          <p:nvPr/>
        </p:nvPicPr>
        <p:blipFill>
          <a:blip r:embed="rId3" cstate="print"/>
          <a:srcRect/>
          <a:stretch>
            <a:fillRect/>
          </a:stretch>
        </p:blipFill>
        <p:spPr bwMode="auto">
          <a:xfrm>
            <a:off x="0" y="0"/>
            <a:ext cx="91440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Class Discussion Review</a:t>
            </a:r>
            <a:endParaRPr lang="en-US" dirty="0">
              <a:solidFill>
                <a:srgbClr val="C00000"/>
              </a:solidFill>
            </a:endParaRPr>
          </a:p>
        </p:txBody>
      </p:sp>
      <p:sp>
        <p:nvSpPr>
          <p:cNvPr id="3" name="Content Placeholder 2"/>
          <p:cNvSpPr>
            <a:spLocks noGrp="1"/>
          </p:cNvSpPr>
          <p:nvPr>
            <p:ph idx="1"/>
          </p:nvPr>
        </p:nvSpPr>
        <p:spPr>
          <a:xfrm>
            <a:off x="457200" y="2332037"/>
            <a:ext cx="8458200" cy="4525963"/>
          </a:xfrm>
        </p:spPr>
        <p:txBody>
          <a:bodyPr/>
          <a:lstStyle/>
          <a:p>
            <a:r>
              <a:rPr lang="en-US" dirty="0" smtClean="0"/>
              <a:t>Completion Test </a:t>
            </a:r>
          </a:p>
          <a:p>
            <a:r>
              <a:rPr lang="en-US" dirty="0" smtClean="0"/>
              <a:t>Role Playing			         </a:t>
            </a:r>
            <a:r>
              <a:rPr lang="en-US" b="1" dirty="0" smtClean="0"/>
              <a:t>Target Market</a:t>
            </a:r>
          </a:p>
          <a:p>
            <a:r>
              <a:rPr lang="en-US" dirty="0" smtClean="0"/>
              <a:t>Association Test</a:t>
            </a:r>
          </a:p>
        </p:txBody>
      </p:sp>
      <p:pic>
        <p:nvPicPr>
          <p:cNvPr id="2050" name="Picture 2"/>
          <p:cNvPicPr>
            <a:picLocks noChangeAspect="1" noChangeArrowheads="1"/>
          </p:cNvPicPr>
          <p:nvPr/>
        </p:nvPicPr>
        <p:blipFill>
          <a:blip r:embed="rId3" cstate="print"/>
          <a:srcRect/>
          <a:stretch>
            <a:fillRect/>
          </a:stretch>
        </p:blipFill>
        <p:spPr bwMode="auto">
          <a:xfrm>
            <a:off x="7328338" y="4648200"/>
            <a:ext cx="1815662" cy="1755140"/>
          </a:xfrm>
          <a:prstGeom prst="rect">
            <a:avLst/>
          </a:prstGeom>
          <a:noFill/>
          <a:ln w="9525">
            <a:noFill/>
            <a:miter lim="800000"/>
            <a:headEnd/>
            <a:tailEnd/>
          </a:ln>
        </p:spPr>
      </p:pic>
      <p:pic>
        <p:nvPicPr>
          <p:cNvPr id="9" name="Picture 8"/>
          <p:cNvPicPr>
            <a:picLocks noChangeAspect="1" noChangeArrowheads="1"/>
          </p:cNvPicPr>
          <p:nvPr/>
        </p:nvPicPr>
        <p:blipFill>
          <a:blip r:embed="rId4" cstate="print"/>
          <a:srcRect/>
          <a:stretch>
            <a:fillRect/>
          </a:stretch>
        </p:blipFill>
        <p:spPr bwMode="auto">
          <a:xfrm>
            <a:off x="0" y="6400800"/>
            <a:ext cx="9144000" cy="457200"/>
          </a:xfrm>
          <a:prstGeom prst="rect">
            <a:avLst/>
          </a:prstGeom>
          <a:noFill/>
          <a:ln w="9525">
            <a:noFill/>
            <a:miter lim="800000"/>
            <a:headEnd/>
            <a:tailEnd/>
          </a:ln>
        </p:spPr>
      </p:pic>
      <p:grpSp>
        <p:nvGrpSpPr>
          <p:cNvPr id="16" name="Group 15"/>
          <p:cNvGrpSpPr/>
          <p:nvPr/>
        </p:nvGrpSpPr>
        <p:grpSpPr>
          <a:xfrm>
            <a:off x="3276600" y="2667000"/>
            <a:ext cx="2590800" cy="1143000"/>
            <a:chOff x="3276600" y="2667000"/>
            <a:chExt cx="2590800" cy="1143000"/>
          </a:xfrm>
        </p:grpSpPr>
        <p:cxnSp>
          <p:nvCxnSpPr>
            <p:cNvPr id="11" name="Straight Connector 10"/>
            <p:cNvCxnSpPr/>
            <p:nvPr/>
          </p:nvCxnSpPr>
          <p:spPr>
            <a:xfrm>
              <a:off x="3886200" y="2667000"/>
              <a:ext cx="1905000" cy="5334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886200" y="3200400"/>
              <a:ext cx="1905000" cy="6096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276600" y="3200400"/>
              <a:ext cx="2590800" cy="762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a:off x="0" y="1295400"/>
            <a:ext cx="9144000"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Dell Running Case</a:t>
            </a:r>
            <a:endParaRPr lang="en-US" dirty="0">
              <a:solidFill>
                <a:srgbClr val="C00000"/>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500" dirty="0" smtClean="0"/>
              <a:t>In gaining an understanding of the consumer decision-making process for personal computer purchases, would </a:t>
            </a:r>
            <a:r>
              <a:rPr lang="en-US" sz="2500" i="1" dirty="0" smtClean="0"/>
              <a:t>focus groups </a:t>
            </a:r>
            <a:r>
              <a:rPr lang="en-US" sz="2500" dirty="0" smtClean="0"/>
              <a:t>or </a:t>
            </a:r>
            <a:r>
              <a:rPr lang="en-US" sz="2500" i="1" dirty="0" smtClean="0"/>
              <a:t>depth interviews </a:t>
            </a:r>
            <a:r>
              <a:rPr lang="en-US" sz="2500" dirty="0" smtClean="0"/>
              <a:t>be more useful? Explain.</a:t>
            </a:r>
            <a:br>
              <a:rPr lang="en-US" sz="2500" dirty="0" smtClean="0"/>
            </a:br>
            <a:endParaRPr lang="en-US" sz="2500" dirty="0" smtClean="0"/>
          </a:p>
          <a:p>
            <a:pPr marL="514350" indent="-514350">
              <a:buFont typeface="+mj-lt"/>
              <a:buAutoNum type="arabicPeriod"/>
            </a:pPr>
            <a:r>
              <a:rPr lang="en-US" sz="2500" dirty="0" smtClean="0"/>
              <a:t>Develop a </a:t>
            </a:r>
            <a:r>
              <a:rPr lang="en-US" sz="2500" i="1" dirty="0" smtClean="0"/>
              <a:t>focus group discussion guide </a:t>
            </a:r>
            <a:r>
              <a:rPr lang="en-US" sz="2500" dirty="0" smtClean="0"/>
              <a:t>for understanding the consumer decision-making process for personal computer purchases.</a:t>
            </a:r>
            <a:br>
              <a:rPr lang="en-US" sz="2500" dirty="0" smtClean="0"/>
            </a:br>
            <a:endParaRPr lang="en-US" sz="2500" dirty="0" smtClean="0"/>
          </a:p>
        </p:txBody>
      </p:sp>
      <p:pic>
        <p:nvPicPr>
          <p:cNvPr id="4" name="Picture 3"/>
          <p:cNvPicPr>
            <a:picLocks noChangeAspect="1" noChangeArrowheads="1"/>
          </p:cNvPicPr>
          <p:nvPr/>
        </p:nvPicPr>
        <p:blipFill>
          <a:blip r:embed="rId3" cstate="print"/>
          <a:srcRect/>
          <a:stretch>
            <a:fillRect/>
          </a:stretch>
        </p:blipFill>
        <p:spPr bwMode="auto">
          <a:xfrm>
            <a:off x="0" y="6400800"/>
            <a:ext cx="9144000" cy="457200"/>
          </a:xfrm>
          <a:prstGeom prst="rect">
            <a:avLst/>
          </a:prstGeom>
          <a:noFill/>
          <a:ln w="9525">
            <a:noFill/>
            <a:miter lim="800000"/>
            <a:headEnd/>
            <a:tailEnd/>
          </a:ln>
        </p:spPr>
      </p:pic>
      <p:cxnSp>
        <p:nvCxnSpPr>
          <p:cNvPr id="5" name="Straight Connector 4"/>
          <p:cNvCxnSpPr/>
          <p:nvPr/>
        </p:nvCxnSpPr>
        <p:spPr>
          <a:xfrm>
            <a:off x="0" y="1295400"/>
            <a:ext cx="9144000"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Procedure for Planning and Conducting Focus Groups</a:t>
            </a:r>
            <a:endParaRPr lang="en-US" dirty="0">
              <a:solidFill>
                <a:srgbClr val="C00000"/>
              </a:solidFill>
            </a:endParaRPr>
          </a:p>
        </p:txBody>
      </p:sp>
      <p:graphicFrame>
        <p:nvGraphicFramePr>
          <p:cNvPr id="4" name="Content Placeholder 3"/>
          <p:cNvGraphicFramePr>
            <a:graphicFrameLocks noGrp="1"/>
          </p:cNvGraphicFramePr>
          <p:nvPr>
            <p:ph idx="1"/>
          </p:nvPr>
        </p:nvGraphicFramePr>
        <p:xfrm>
          <a:off x="228600" y="1600200"/>
          <a:ext cx="8686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153400" cy="304800"/>
          </a:xfrm>
        </p:spPr>
        <p:txBody>
          <a:bodyPr>
            <a:noAutofit/>
          </a:bodyPr>
          <a:lstStyle/>
          <a:p>
            <a:r>
              <a:rPr lang="en-US" sz="3200" dirty="0" smtClean="0">
                <a:solidFill>
                  <a:srgbClr val="C00000"/>
                </a:solidFill>
              </a:rPr>
              <a:t>Focus Group Discussion Guide for Dell</a:t>
            </a:r>
            <a:endParaRPr lang="en-US" sz="3200" dirty="0">
              <a:solidFill>
                <a:srgbClr val="C00000"/>
              </a:solidFill>
            </a:endParaRPr>
          </a:p>
        </p:txBody>
      </p:sp>
      <p:sp>
        <p:nvSpPr>
          <p:cNvPr id="3" name="Content Placeholder 2"/>
          <p:cNvSpPr>
            <a:spLocks noGrp="1"/>
          </p:cNvSpPr>
          <p:nvPr>
            <p:ph idx="1"/>
          </p:nvPr>
        </p:nvSpPr>
        <p:spPr>
          <a:xfrm>
            <a:off x="228600" y="381000"/>
            <a:ext cx="8229600" cy="6477000"/>
          </a:xfrm>
        </p:spPr>
        <p:txBody>
          <a:bodyPr>
            <a:noAutofit/>
          </a:bodyPr>
          <a:lstStyle/>
          <a:p>
            <a:pPr>
              <a:buNone/>
            </a:pPr>
            <a:r>
              <a:rPr lang="en-US" sz="1050" b="1" dirty="0" smtClean="0"/>
              <a:t>Preamble					</a:t>
            </a:r>
          </a:p>
          <a:p>
            <a:r>
              <a:rPr lang="en-US" sz="1050" dirty="0" smtClean="0"/>
              <a:t>Thanks and welcome</a:t>
            </a:r>
          </a:p>
          <a:p>
            <a:r>
              <a:rPr lang="en-US" sz="1050" dirty="0" smtClean="0"/>
              <a:t>Refreshments</a:t>
            </a:r>
          </a:p>
          <a:p>
            <a:r>
              <a:rPr lang="en-US" sz="1050" dirty="0" smtClean="0"/>
              <a:t>Questions or concerns? </a:t>
            </a:r>
          </a:p>
          <a:p>
            <a:pPr>
              <a:buNone/>
            </a:pPr>
            <a:r>
              <a:rPr lang="en-US" sz="1050" b="1" dirty="0" smtClean="0"/>
              <a:t>Intros and Warm-Up</a:t>
            </a:r>
          </a:p>
          <a:p>
            <a:r>
              <a:rPr lang="en-US" sz="1050" dirty="0" smtClean="0"/>
              <a:t>Introductions</a:t>
            </a:r>
          </a:p>
          <a:p>
            <a:r>
              <a:rPr lang="en-US" sz="1050" dirty="0" smtClean="0"/>
              <a:t>Experiences with PCS and Printers</a:t>
            </a:r>
          </a:p>
          <a:p>
            <a:pPr>
              <a:buNone/>
            </a:pPr>
            <a:r>
              <a:rPr lang="en-US" sz="1050" b="1" dirty="0" smtClean="0"/>
              <a:t>PC Usage</a:t>
            </a:r>
          </a:p>
          <a:p>
            <a:r>
              <a:rPr lang="en-US" sz="1050" dirty="0" smtClean="0"/>
              <a:t>I’d like to understand a bit about how you typically use your PC </a:t>
            </a:r>
            <a:br>
              <a:rPr lang="en-US" sz="1050" dirty="0" smtClean="0"/>
            </a:br>
            <a:r>
              <a:rPr lang="en-US" sz="1050" dirty="0" smtClean="0"/>
              <a:t>(business, personal, etc)</a:t>
            </a:r>
          </a:p>
          <a:p>
            <a:r>
              <a:rPr lang="en-US" sz="1050" dirty="0" smtClean="0"/>
              <a:t>How many hours do you typically spend on your PC per week?</a:t>
            </a:r>
          </a:p>
          <a:p>
            <a:r>
              <a:rPr lang="en-US" sz="1050" dirty="0" smtClean="0"/>
              <a:t>What are the most common program you run on your PC?</a:t>
            </a:r>
          </a:p>
          <a:p>
            <a:pPr>
              <a:buNone/>
            </a:pPr>
            <a:r>
              <a:rPr lang="en-US" sz="1050" b="1" dirty="0" smtClean="0"/>
              <a:t>Past Printer Purchases</a:t>
            </a:r>
          </a:p>
          <a:p>
            <a:pPr>
              <a:buNone/>
            </a:pPr>
            <a:r>
              <a:rPr lang="en-US" sz="1050" b="1" dirty="0" smtClean="0"/>
              <a:t>Past Printer Selection Process</a:t>
            </a:r>
          </a:p>
          <a:p>
            <a:r>
              <a:rPr lang="en-US" sz="1050" dirty="0" smtClean="0"/>
              <a:t>Thinking first only about </a:t>
            </a:r>
            <a:r>
              <a:rPr lang="en-US" sz="1050" i="1" dirty="0" smtClean="0"/>
              <a:t>how</a:t>
            </a:r>
            <a:r>
              <a:rPr lang="en-US" sz="1050" dirty="0" smtClean="0"/>
              <a:t> you went about choosing your printer, </a:t>
            </a:r>
            <a:br>
              <a:rPr lang="en-US" sz="1050" dirty="0" smtClean="0"/>
            </a:br>
            <a:r>
              <a:rPr lang="en-US" sz="1050" i="1" dirty="0" smtClean="0"/>
              <a:t>not</a:t>
            </a:r>
            <a:r>
              <a:rPr lang="en-US" sz="1050" dirty="0" smtClean="0"/>
              <a:t> any features you wanted, how did you go about choosing one?</a:t>
            </a:r>
          </a:p>
          <a:p>
            <a:pPr>
              <a:buNone/>
            </a:pPr>
            <a:r>
              <a:rPr lang="en-US" sz="1050" b="1" dirty="0" smtClean="0"/>
              <a:t>Past Printer Criteria</a:t>
            </a:r>
          </a:p>
          <a:p>
            <a:r>
              <a:rPr lang="en-US" sz="1050" dirty="0" smtClean="0"/>
              <a:t>What exactly were you looking for in a printer?</a:t>
            </a:r>
          </a:p>
          <a:p>
            <a:pPr>
              <a:buNone/>
            </a:pPr>
            <a:r>
              <a:rPr lang="en-US" sz="1050" b="1" dirty="0" smtClean="0"/>
              <a:t>Usage of Printer</a:t>
            </a:r>
          </a:p>
          <a:p>
            <a:r>
              <a:rPr lang="en-US" sz="1050" dirty="0" smtClean="0"/>
              <a:t>Are there any settings you can change on your current printer?</a:t>
            </a:r>
          </a:p>
          <a:p>
            <a:r>
              <a:rPr lang="en-US" sz="1050" dirty="0" smtClean="0"/>
              <a:t>What are the features that you actually use?</a:t>
            </a:r>
          </a:p>
          <a:p>
            <a:r>
              <a:rPr lang="en-US" sz="1050" dirty="0" smtClean="0"/>
              <a:t>Are there any features that you use regularly? </a:t>
            </a:r>
          </a:p>
          <a:p>
            <a:pPr>
              <a:buNone/>
            </a:pPr>
            <a:r>
              <a:rPr lang="en-US" sz="1050" b="1" dirty="0" smtClean="0"/>
              <a:t>Desired Printer Features</a:t>
            </a:r>
          </a:p>
          <a:p>
            <a:r>
              <a:rPr lang="en-US" sz="1050" dirty="0" smtClean="0"/>
              <a:t>Are there any features that your printer does </a:t>
            </a:r>
            <a:r>
              <a:rPr lang="en-US" sz="1050" i="1" dirty="0" smtClean="0"/>
              <a:t>not</a:t>
            </a:r>
            <a:r>
              <a:rPr lang="en-US" sz="1050" dirty="0" smtClean="0"/>
              <a:t> have, but you wish it did?</a:t>
            </a:r>
          </a:p>
          <a:p>
            <a:pPr>
              <a:buNone/>
            </a:pPr>
            <a:r>
              <a:rPr lang="en-US" sz="1050" b="1" dirty="0" smtClean="0"/>
              <a:t>Motivations for Replacement</a:t>
            </a:r>
          </a:p>
          <a:p>
            <a:r>
              <a:rPr lang="en-US" sz="1050" dirty="0" smtClean="0"/>
              <a:t>What motivates you to replace your printer?</a:t>
            </a:r>
          </a:p>
          <a:p>
            <a:r>
              <a:rPr lang="en-US" sz="1050" dirty="0" smtClean="0"/>
              <a:t>What are all of the factors that are involved in the decision?</a:t>
            </a:r>
          </a:p>
          <a:p>
            <a:r>
              <a:rPr lang="en-US" sz="1050" dirty="0" smtClean="0"/>
              <a:t>What is the single biggest reason?</a:t>
            </a:r>
          </a:p>
          <a:p>
            <a:pPr>
              <a:buNone/>
            </a:pPr>
            <a:r>
              <a:rPr lang="en-US" sz="1050" b="1" dirty="0" smtClean="0"/>
              <a:t>Barriers to Printer Upgrade</a:t>
            </a:r>
          </a:p>
          <a:p>
            <a:r>
              <a:rPr lang="en-US" sz="1050" dirty="0" smtClean="0"/>
              <a:t>What is the main reason for not upgrading immediately? </a:t>
            </a:r>
          </a:p>
          <a:p>
            <a:r>
              <a:rPr lang="en-US" sz="1050" dirty="0" smtClean="0"/>
              <a:t>When do you think your next printer upgrade would likely be?</a:t>
            </a:r>
          </a:p>
          <a:p>
            <a:r>
              <a:rPr lang="en-US" sz="1050" dirty="0" smtClean="0"/>
              <a:t>IS there a killer feature that would have you upgrade immediately? </a:t>
            </a:r>
          </a:p>
          <a:p>
            <a:pPr>
              <a:buNone/>
            </a:pPr>
            <a:r>
              <a:rPr lang="en-US" sz="1050" b="1" dirty="0" smtClean="0"/>
              <a:t>Closing Exercise</a:t>
            </a:r>
          </a:p>
          <a:p>
            <a:r>
              <a:rPr lang="en-US" sz="1050" dirty="0" smtClean="0"/>
              <a:t>Finally, I’d like your creativity for a few minutes- to come up with ideas… no idea is a bad idea</a:t>
            </a:r>
          </a:p>
        </p:txBody>
      </p:sp>
      <p:pic>
        <p:nvPicPr>
          <p:cNvPr id="1026" name="Picture 2"/>
          <p:cNvPicPr>
            <a:picLocks noChangeAspect="1" noChangeArrowheads="1"/>
          </p:cNvPicPr>
          <p:nvPr/>
        </p:nvPicPr>
        <p:blipFill>
          <a:blip r:embed="rId2" cstate="print"/>
          <a:srcRect/>
          <a:stretch>
            <a:fillRect/>
          </a:stretch>
        </p:blipFill>
        <p:spPr bwMode="auto">
          <a:xfrm rot="21031692">
            <a:off x="6248400" y="4191000"/>
            <a:ext cx="2362200" cy="1933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wipe(down)">
                                      <p:cBhvr>
                                        <p:cTn id="7" dur="500"/>
                                        <p:tgtEl>
                                          <p:spTgt spid="3">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wipe(down)">
                                      <p:cBhvr>
                                        <p:cTn id="12" dur="500"/>
                                        <p:tgtEl>
                                          <p:spTgt spid="3">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animEffect transition="in" filter="wipe(down)">
                                      <p:cBhvr>
                                        <p:cTn id="17" dur="500"/>
                                        <p:tgtEl>
                                          <p:spTgt spid="3">
                                            <p:txEl>
                                              <p:pRg st="13" end="1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5" end="15"/>
                                            </p:txEl>
                                          </p:spTgt>
                                        </p:tgtEl>
                                        <p:attrNameLst>
                                          <p:attrName>style.visibility</p:attrName>
                                        </p:attrNameLst>
                                      </p:cBhvr>
                                      <p:to>
                                        <p:strVal val="visible"/>
                                      </p:to>
                                    </p:set>
                                    <p:animEffect transition="in" filter="wipe(down)">
                                      <p:cBhvr>
                                        <p:cTn id="22" dur="500"/>
                                        <p:tgtEl>
                                          <p:spTgt spid="3">
                                            <p:txEl>
                                              <p:pRg st="15" end="1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17" end="17"/>
                                            </p:txEl>
                                          </p:spTgt>
                                        </p:tgtEl>
                                        <p:attrNameLst>
                                          <p:attrName>style.visibility</p:attrName>
                                        </p:attrNameLst>
                                      </p:cBhvr>
                                      <p:to>
                                        <p:strVal val="visible"/>
                                      </p:to>
                                    </p:set>
                                    <p:animEffect transition="in" filter="wipe(down)">
                                      <p:cBhvr>
                                        <p:cTn id="27" dur="500"/>
                                        <p:tgtEl>
                                          <p:spTgt spid="3">
                                            <p:txEl>
                                              <p:pRg st="17" end="1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18" end="18"/>
                                            </p:txEl>
                                          </p:spTgt>
                                        </p:tgtEl>
                                        <p:attrNameLst>
                                          <p:attrName>style.visibility</p:attrName>
                                        </p:attrNameLst>
                                      </p:cBhvr>
                                      <p:to>
                                        <p:strVal val="visible"/>
                                      </p:to>
                                    </p:set>
                                    <p:animEffect transition="in" filter="wipe(down)">
                                      <p:cBhvr>
                                        <p:cTn id="32" dur="500"/>
                                        <p:tgtEl>
                                          <p:spTgt spid="3">
                                            <p:txEl>
                                              <p:pRg st="18" end="1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19" end="19"/>
                                            </p:txEl>
                                          </p:spTgt>
                                        </p:tgtEl>
                                        <p:attrNameLst>
                                          <p:attrName>style.visibility</p:attrName>
                                        </p:attrNameLst>
                                      </p:cBhvr>
                                      <p:to>
                                        <p:strVal val="visible"/>
                                      </p:to>
                                    </p:set>
                                    <p:animEffect transition="in" filter="wipe(down)">
                                      <p:cBhvr>
                                        <p:cTn id="37" dur="500"/>
                                        <p:tgtEl>
                                          <p:spTgt spid="3">
                                            <p:txEl>
                                              <p:pRg st="19" end="1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21" end="21"/>
                                            </p:txEl>
                                          </p:spTgt>
                                        </p:tgtEl>
                                        <p:attrNameLst>
                                          <p:attrName>style.visibility</p:attrName>
                                        </p:attrNameLst>
                                      </p:cBhvr>
                                      <p:to>
                                        <p:strVal val="visible"/>
                                      </p:to>
                                    </p:set>
                                    <p:animEffect transition="in" filter="wipe(down)">
                                      <p:cBhvr>
                                        <p:cTn id="42" dur="500"/>
                                        <p:tgtEl>
                                          <p:spTgt spid="3">
                                            <p:txEl>
                                              <p:pRg st="21" end="2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23" end="23"/>
                                            </p:txEl>
                                          </p:spTgt>
                                        </p:tgtEl>
                                        <p:attrNameLst>
                                          <p:attrName>style.visibility</p:attrName>
                                        </p:attrNameLst>
                                      </p:cBhvr>
                                      <p:to>
                                        <p:strVal val="visible"/>
                                      </p:to>
                                    </p:set>
                                    <p:animEffect transition="in" filter="wipe(down)">
                                      <p:cBhvr>
                                        <p:cTn id="47" dur="500"/>
                                        <p:tgtEl>
                                          <p:spTgt spid="3">
                                            <p:txEl>
                                              <p:pRg st="23" end="2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24" end="24"/>
                                            </p:txEl>
                                          </p:spTgt>
                                        </p:tgtEl>
                                        <p:attrNameLst>
                                          <p:attrName>style.visibility</p:attrName>
                                        </p:attrNameLst>
                                      </p:cBhvr>
                                      <p:to>
                                        <p:strVal val="visible"/>
                                      </p:to>
                                    </p:set>
                                    <p:animEffect transition="in" filter="wipe(down)">
                                      <p:cBhvr>
                                        <p:cTn id="52" dur="500"/>
                                        <p:tgtEl>
                                          <p:spTgt spid="3">
                                            <p:txEl>
                                              <p:pRg st="24" end="2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
                                            <p:txEl>
                                              <p:pRg st="25" end="25"/>
                                            </p:txEl>
                                          </p:spTgt>
                                        </p:tgtEl>
                                        <p:attrNameLst>
                                          <p:attrName>style.visibility</p:attrName>
                                        </p:attrNameLst>
                                      </p:cBhvr>
                                      <p:to>
                                        <p:strVal val="visible"/>
                                      </p:to>
                                    </p:set>
                                    <p:animEffect transition="in" filter="wipe(down)">
                                      <p:cBhvr>
                                        <p:cTn id="57" dur="500"/>
                                        <p:tgtEl>
                                          <p:spTgt spid="3">
                                            <p:txEl>
                                              <p:pRg st="25" end="2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
                                            <p:txEl>
                                              <p:pRg st="27" end="27"/>
                                            </p:txEl>
                                          </p:spTgt>
                                        </p:tgtEl>
                                        <p:attrNameLst>
                                          <p:attrName>style.visibility</p:attrName>
                                        </p:attrNameLst>
                                      </p:cBhvr>
                                      <p:to>
                                        <p:strVal val="visible"/>
                                      </p:to>
                                    </p:set>
                                    <p:animEffect transition="in" filter="wipe(down)">
                                      <p:cBhvr>
                                        <p:cTn id="62" dur="500"/>
                                        <p:tgtEl>
                                          <p:spTgt spid="3">
                                            <p:txEl>
                                              <p:pRg st="27" end="2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
                                            <p:txEl>
                                              <p:pRg st="28" end="28"/>
                                            </p:txEl>
                                          </p:spTgt>
                                        </p:tgtEl>
                                        <p:attrNameLst>
                                          <p:attrName>style.visibility</p:attrName>
                                        </p:attrNameLst>
                                      </p:cBhvr>
                                      <p:to>
                                        <p:strVal val="visible"/>
                                      </p:to>
                                    </p:set>
                                    <p:animEffect transition="in" filter="wipe(down)">
                                      <p:cBhvr>
                                        <p:cTn id="67" dur="500"/>
                                        <p:tgtEl>
                                          <p:spTgt spid="3">
                                            <p:txEl>
                                              <p:pRg st="28" end="2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
                                            <p:txEl>
                                              <p:pRg st="29" end="29"/>
                                            </p:txEl>
                                          </p:spTgt>
                                        </p:tgtEl>
                                        <p:attrNameLst>
                                          <p:attrName>style.visibility</p:attrName>
                                        </p:attrNameLst>
                                      </p:cBhvr>
                                      <p:to>
                                        <p:strVal val="visible"/>
                                      </p:to>
                                    </p:set>
                                    <p:animEffect transition="in" filter="wipe(down)">
                                      <p:cBhvr>
                                        <p:cTn id="72" dur="500"/>
                                        <p:tgtEl>
                                          <p:spTgt spid="3">
                                            <p:txEl>
                                              <p:pRg st="29" end="2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
                                            <p:txEl>
                                              <p:pRg st="31" end="31"/>
                                            </p:txEl>
                                          </p:spTgt>
                                        </p:tgtEl>
                                        <p:attrNameLst>
                                          <p:attrName>style.visibility</p:attrName>
                                        </p:attrNameLst>
                                      </p:cBhvr>
                                      <p:to>
                                        <p:strVal val="visible"/>
                                      </p:to>
                                    </p:set>
                                    <p:animEffect transition="in" filter="wipe(down)">
                                      <p:cBhvr>
                                        <p:cTn id="77" dur="500"/>
                                        <p:tgtEl>
                                          <p:spTgt spid="3">
                                            <p:txEl>
                                              <p:pRg st="31" end="3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7083949" y="5029200"/>
            <a:ext cx="2060052" cy="15430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C00000"/>
                </a:solidFill>
              </a:rPr>
              <a:t>Dell Running Case Continued</a:t>
            </a:r>
            <a:endParaRPr lang="en-US" dirty="0">
              <a:solidFill>
                <a:srgbClr val="C00000"/>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startAt="3"/>
            </a:pPr>
            <a:r>
              <a:rPr lang="en-US" sz="2400" dirty="0" smtClean="0"/>
              <a:t>Can </a:t>
            </a:r>
            <a:r>
              <a:rPr lang="en-US" sz="2400" i="1" dirty="0" smtClean="0"/>
              <a:t>projective techniques </a:t>
            </a:r>
            <a:r>
              <a:rPr lang="en-US" sz="2400" dirty="0" smtClean="0"/>
              <a:t>be useful to Dell as it seeks to increase its penetration of U.S households? Which projective technique(s) would you recommend?</a:t>
            </a:r>
            <a:br>
              <a:rPr lang="en-US" sz="2400" dirty="0" smtClean="0"/>
            </a:br>
            <a:endParaRPr lang="en-US" sz="2400" dirty="0" smtClean="0"/>
          </a:p>
          <a:p>
            <a:pPr marL="514350" indent="-514350">
              <a:buFont typeface="+mj-lt"/>
              <a:buAutoNum type="arabicPeriod" startAt="3"/>
            </a:pPr>
            <a:r>
              <a:rPr lang="en-US" sz="2400" dirty="0" smtClean="0"/>
              <a:t>Devise </a:t>
            </a:r>
            <a:r>
              <a:rPr lang="en-US" sz="2400" i="1" dirty="0" smtClean="0"/>
              <a:t>word association </a:t>
            </a:r>
            <a:r>
              <a:rPr lang="en-US" sz="2400" dirty="0" smtClean="0"/>
              <a:t>techniques to measure consumer associations that might affect attitudes toward personal computer purchases.</a:t>
            </a:r>
            <a:br>
              <a:rPr lang="en-US" sz="2400" dirty="0" smtClean="0"/>
            </a:br>
            <a:endParaRPr lang="en-US" sz="2400" dirty="0" smtClean="0"/>
          </a:p>
          <a:p>
            <a:pPr marL="514350" indent="-514350">
              <a:buFont typeface="+mj-lt"/>
              <a:buAutoNum type="arabicPeriod" startAt="3"/>
            </a:pPr>
            <a:r>
              <a:rPr lang="en-US" sz="2400" dirty="0" smtClean="0"/>
              <a:t>Design </a:t>
            </a:r>
            <a:r>
              <a:rPr lang="en-US" sz="2400" i="1" dirty="0" smtClean="0"/>
              <a:t>sentence completion </a:t>
            </a:r>
            <a:r>
              <a:rPr lang="en-US" sz="2400" dirty="0" smtClean="0"/>
              <a:t>techniques to uncover underlying motives for personal computer purchases.</a:t>
            </a:r>
            <a:endParaRPr lang="en-US" sz="2400" dirty="0"/>
          </a:p>
        </p:txBody>
      </p:sp>
      <p:pic>
        <p:nvPicPr>
          <p:cNvPr id="4" name="Picture 3"/>
          <p:cNvPicPr>
            <a:picLocks noChangeAspect="1" noChangeArrowheads="1"/>
          </p:cNvPicPr>
          <p:nvPr/>
        </p:nvPicPr>
        <p:blipFill>
          <a:blip r:embed="rId4" cstate="print"/>
          <a:srcRect/>
          <a:stretch>
            <a:fillRect/>
          </a:stretch>
        </p:blipFill>
        <p:spPr bwMode="auto">
          <a:xfrm>
            <a:off x="0" y="6400800"/>
            <a:ext cx="9144000" cy="457200"/>
          </a:xfrm>
          <a:prstGeom prst="rect">
            <a:avLst/>
          </a:prstGeom>
          <a:noFill/>
          <a:ln w="9525">
            <a:noFill/>
            <a:miter lim="800000"/>
            <a:headEnd/>
            <a:tailEnd/>
          </a:ln>
        </p:spPr>
      </p:pic>
      <p:cxnSp>
        <p:nvCxnSpPr>
          <p:cNvPr id="6" name="Straight Connector 5"/>
          <p:cNvCxnSpPr/>
          <p:nvPr/>
        </p:nvCxnSpPr>
        <p:spPr>
          <a:xfrm>
            <a:off x="0" y="1295400"/>
            <a:ext cx="9144000"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85800" y="2362200"/>
            <a:ext cx="4521735" cy="2133600"/>
          </a:xfrm>
          <a:prstGeom prst="rect">
            <a:avLst/>
          </a:prstGeom>
          <a:ln w="228600" cap="sq" cmpd="thickThin">
            <a:solidFill>
              <a:srgbClr val="E77017"/>
            </a:solidFill>
            <a:prstDash val="solid"/>
            <a:miter lim="800000"/>
          </a:ln>
          <a:effectLst>
            <a:innerShdw blurRad="76200">
              <a:srgbClr val="000000"/>
            </a:innerShdw>
          </a:effectLst>
        </p:spPr>
      </p:pic>
      <p:pic>
        <p:nvPicPr>
          <p:cNvPr id="5" name="Picture 4"/>
          <p:cNvPicPr>
            <a:picLocks noChangeAspect="1" noChangeArrowheads="1"/>
          </p:cNvPicPr>
          <p:nvPr/>
        </p:nvPicPr>
        <p:blipFill>
          <a:blip r:embed="rId3" cstate="print"/>
          <a:srcRect/>
          <a:stretch>
            <a:fillRect/>
          </a:stretch>
        </p:blipFill>
        <p:spPr bwMode="auto">
          <a:xfrm>
            <a:off x="0" y="6400800"/>
            <a:ext cx="91440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4478078" y="3352800"/>
            <a:ext cx="4665921" cy="3505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C00000"/>
                </a:solidFill>
              </a:rPr>
              <a:t>Marketing Research Proposal</a:t>
            </a:r>
            <a:endParaRPr lang="en-US"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Executive Summary</a:t>
            </a:r>
          </a:p>
          <a:p>
            <a:pPr marL="514350" indent="-514350">
              <a:buFont typeface="+mj-lt"/>
              <a:buAutoNum type="arabicPeriod"/>
            </a:pPr>
            <a:r>
              <a:rPr lang="en-US" dirty="0" smtClean="0"/>
              <a:t>Background</a:t>
            </a:r>
          </a:p>
          <a:p>
            <a:pPr marL="514350" indent="-514350">
              <a:buFont typeface="+mj-lt"/>
              <a:buAutoNum type="arabicPeriod"/>
            </a:pPr>
            <a:r>
              <a:rPr lang="en-US" dirty="0" smtClean="0"/>
              <a:t>Problem Definition</a:t>
            </a:r>
          </a:p>
          <a:p>
            <a:pPr marL="514350" indent="-514350">
              <a:buFont typeface="+mj-lt"/>
              <a:buAutoNum type="arabicPeriod"/>
            </a:pPr>
            <a:r>
              <a:rPr lang="en-US" dirty="0" smtClean="0"/>
              <a:t>Approach to the problem</a:t>
            </a:r>
          </a:p>
          <a:p>
            <a:pPr marL="514350" indent="-514350">
              <a:buFont typeface="+mj-lt"/>
              <a:buAutoNum type="arabicPeriod"/>
            </a:pPr>
            <a:r>
              <a:rPr lang="en-US" sz="3800" b="1" dirty="0" smtClean="0"/>
              <a:t>Research Design</a:t>
            </a:r>
          </a:p>
          <a:p>
            <a:pPr marL="514350" indent="-514350">
              <a:buFont typeface="+mj-lt"/>
              <a:buAutoNum type="arabicPeriod"/>
            </a:pPr>
            <a:r>
              <a:rPr lang="en-US" dirty="0" smtClean="0"/>
              <a:t>Fieldwork/ Data Collection</a:t>
            </a:r>
          </a:p>
          <a:p>
            <a:pPr marL="514350" indent="-514350">
              <a:buFont typeface="+mj-lt"/>
              <a:buAutoNum type="arabicPeriod"/>
            </a:pPr>
            <a:r>
              <a:rPr lang="en-US" dirty="0" smtClean="0"/>
              <a:t>Data Analysis</a:t>
            </a:r>
          </a:p>
          <a:p>
            <a:pPr marL="514350" indent="-514350">
              <a:buFont typeface="+mj-lt"/>
              <a:buAutoNum type="arabicPeriod"/>
            </a:pPr>
            <a:r>
              <a:rPr lang="en-US" dirty="0" smtClean="0"/>
              <a:t>Reporting</a:t>
            </a:r>
          </a:p>
          <a:p>
            <a:pPr marL="514350" indent="-514350">
              <a:buFont typeface="+mj-lt"/>
              <a:buAutoNum type="arabicPeriod"/>
            </a:pPr>
            <a:r>
              <a:rPr lang="en-US" dirty="0" smtClean="0"/>
              <a:t>Cost and Time</a:t>
            </a:r>
          </a:p>
          <a:p>
            <a:pPr marL="514350" indent="-514350">
              <a:buFont typeface="+mj-lt"/>
              <a:buAutoNum type="arabicPeriod"/>
            </a:pPr>
            <a:r>
              <a:rPr lang="en-US" dirty="0" smtClean="0"/>
              <a:t>Appendices</a:t>
            </a:r>
            <a:endParaRPr lang="en-US" dirty="0"/>
          </a:p>
        </p:txBody>
      </p:sp>
      <p:cxnSp>
        <p:nvCxnSpPr>
          <p:cNvPr id="6" name="Straight Connector 5"/>
          <p:cNvCxnSpPr/>
          <p:nvPr/>
        </p:nvCxnSpPr>
        <p:spPr>
          <a:xfrm>
            <a:off x="0" y="1295400"/>
            <a:ext cx="9144000"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r>
              <a:rPr lang="en-US" dirty="0" smtClean="0">
                <a:solidFill>
                  <a:srgbClr val="C00000"/>
                </a:solidFill>
              </a:rPr>
              <a:t>What the </a:t>
            </a:r>
            <a:r>
              <a:rPr lang="en-US" b="1" dirty="0" smtClean="0">
                <a:solidFill>
                  <a:srgbClr val="C00000"/>
                </a:solidFill>
              </a:rPr>
              <a:t>Research Design </a:t>
            </a:r>
            <a:r>
              <a:rPr lang="en-US" dirty="0" smtClean="0">
                <a:solidFill>
                  <a:srgbClr val="C00000"/>
                </a:solidFill>
              </a:rPr>
              <a:t>Includes</a:t>
            </a:r>
            <a:endParaRPr lang="en-US"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Define the information needed</a:t>
            </a:r>
            <a:br>
              <a:rPr lang="en-US" dirty="0" smtClean="0"/>
            </a:br>
            <a:endParaRPr lang="en-US" dirty="0" smtClean="0"/>
          </a:p>
          <a:p>
            <a:pPr marL="514350" indent="-514350">
              <a:buFont typeface="+mj-lt"/>
              <a:buAutoNum type="arabicPeriod"/>
            </a:pPr>
            <a:r>
              <a:rPr lang="en-US" dirty="0" smtClean="0"/>
              <a:t>Design the exploratory, descriptive, and/or causal phases of the research</a:t>
            </a:r>
            <a:br>
              <a:rPr lang="en-US" dirty="0" smtClean="0"/>
            </a:br>
            <a:endParaRPr lang="en-US" dirty="0" smtClean="0"/>
          </a:p>
          <a:p>
            <a:pPr marL="514350" indent="-514350">
              <a:buFont typeface="+mj-lt"/>
              <a:buAutoNum type="arabicPeriod"/>
            </a:pPr>
            <a:r>
              <a:rPr lang="en-US" dirty="0" smtClean="0"/>
              <a:t>Specify the measurement and scaling procedures</a:t>
            </a:r>
            <a:br>
              <a:rPr lang="en-US" dirty="0" smtClean="0"/>
            </a:br>
            <a:endParaRPr lang="en-US" dirty="0" smtClean="0"/>
          </a:p>
          <a:p>
            <a:pPr marL="514350" indent="-514350">
              <a:buFont typeface="+mj-lt"/>
              <a:buAutoNum type="arabicPeriod"/>
            </a:pPr>
            <a:r>
              <a:rPr lang="en-US" dirty="0" smtClean="0"/>
              <a:t>Construct and pretest a questionnaire/ data collection</a:t>
            </a:r>
            <a:br>
              <a:rPr lang="en-US" dirty="0" smtClean="0"/>
            </a:br>
            <a:endParaRPr lang="en-US" dirty="0" smtClean="0"/>
          </a:p>
          <a:p>
            <a:pPr marL="514350" indent="-514350">
              <a:buFont typeface="+mj-lt"/>
              <a:buAutoNum type="arabicPeriod"/>
            </a:pPr>
            <a:r>
              <a:rPr lang="en-US" dirty="0" smtClean="0"/>
              <a:t>Specify the sampling process and sample size</a:t>
            </a:r>
            <a:br>
              <a:rPr lang="en-US" dirty="0" smtClean="0"/>
            </a:br>
            <a:endParaRPr lang="en-US" dirty="0" smtClean="0"/>
          </a:p>
          <a:p>
            <a:pPr marL="514350" indent="-514350">
              <a:buFont typeface="+mj-lt"/>
              <a:buAutoNum type="arabicPeriod"/>
            </a:pPr>
            <a:r>
              <a:rPr lang="en-US" dirty="0" smtClean="0"/>
              <a:t>Develop a plan of data analysis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0" y="6400800"/>
            <a:ext cx="9144000" cy="457200"/>
          </a:xfrm>
          <a:prstGeom prst="rect">
            <a:avLst/>
          </a:prstGeom>
          <a:noFill/>
          <a:ln w="9525">
            <a:noFill/>
            <a:miter lim="800000"/>
            <a:headEnd/>
            <a:tailEnd/>
          </a:ln>
        </p:spPr>
      </p:pic>
      <p:cxnSp>
        <p:nvCxnSpPr>
          <p:cNvPr id="5" name="Straight Connector 4"/>
          <p:cNvCxnSpPr/>
          <p:nvPr/>
        </p:nvCxnSpPr>
        <p:spPr>
          <a:xfrm>
            <a:off x="0" y="1295400"/>
            <a:ext cx="9144000"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2362201" y="5181600"/>
            <a:ext cx="3278188" cy="838994"/>
            <a:chOff x="2361406" y="5638800"/>
            <a:chExt cx="3278188" cy="838994"/>
          </a:xfrm>
        </p:grpSpPr>
        <p:cxnSp>
          <p:nvCxnSpPr>
            <p:cNvPr id="51" name="Straight Connector 50"/>
            <p:cNvCxnSpPr/>
            <p:nvPr/>
          </p:nvCxnSpPr>
          <p:spPr>
            <a:xfrm rot="5400000">
              <a:off x="3886200" y="5791200"/>
              <a:ext cx="304800"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53" name="Straight Connector 52"/>
            <p:cNvCxnSpPr/>
            <p:nvPr/>
          </p:nvCxnSpPr>
          <p:spPr>
            <a:xfrm rot="10800000">
              <a:off x="2362200" y="5943600"/>
              <a:ext cx="1676400"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55" name="Straight Connector 54"/>
            <p:cNvCxnSpPr/>
            <p:nvPr/>
          </p:nvCxnSpPr>
          <p:spPr>
            <a:xfrm>
              <a:off x="4038600" y="5943600"/>
              <a:ext cx="1600200"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57" name="Straight Arrow Connector 56"/>
            <p:cNvCxnSpPr/>
            <p:nvPr/>
          </p:nvCxnSpPr>
          <p:spPr>
            <a:xfrm rot="5400000">
              <a:off x="2133600" y="6172200"/>
              <a:ext cx="457200" cy="1588"/>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cxnSp>
          <p:nvCxnSpPr>
            <p:cNvPr id="59" name="Straight Arrow Connector 58"/>
            <p:cNvCxnSpPr/>
            <p:nvPr/>
          </p:nvCxnSpPr>
          <p:spPr>
            <a:xfrm rot="5400000">
              <a:off x="5372100" y="6210300"/>
              <a:ext cx="533400" cy="1588"/>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grpSp>
      <p:grpSp>
        <p:nvGrpSpPr>
          <p:cNvPr id="63" name="Group 62"/>
          <p:cNvGrpSpPr/>
          <p:nvPr/>
        </p:nvGrpSpPr>
        <p:grpSpPr>
          <a:xfrm>
            <a:off x="4038601" y="3886200"/>
            <a:ext cx="2744788" cy="686594"/>
            <a:chOff x="4037806" y="4343400"/>
            <a:chExt cx="2744788" cy="686594"/>
          </a:xfrm>
        </p:grpSpPr>
        <p:cxnSp>
          <p:nvCxnSpPr>
            <p:cNvPr id="37" name="Straight Connector 36"/>
            <p:cNvCxnSpPr/>
            <p:nvPr/>
          </p:nvCxnSpPr>
          <p:spPr>
            <a:xfrm rot="5400000">
              <a:off x="5372100" y="4457700"/>
              <a:ext cx="228600"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39" name="Straight Connector 38"/>
            <p:cNvCxnSpPr/>
            <p:nvPr/>
          </p:nvCxnSpPr>
          <p:spPr>
            <a:xfrm rot="10800000">
              <a:off x="4038600" y="4572000"/>
              <a:ext cx="1447800"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41" name="Straight Connector 40"/>
            <p:cNvCxnSpPr/>
            <p:nvPr/>
          </p:nvCxnSpPr>
          <p:spPr>
            <a:xfrm>
              <a:off x="5486400" y="4572000"/>
              <a:ext cx="1295400"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43" name="Straight Arrow Connector 42"/>
            <p:cNvCxnSpPr/>
            <p:nvPr/>
          </p:nvCxnSpPr>
          <p:spPr>
            <a:xfrm rot="5400000">
              <a:off x="3810000" y="4800600"/>
              <a:ext cx="457200" cy="1588"/>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cxnSp>
          <p:nvCxnSpPr>
            <p:cNvPr id="47" name="Straight Arrow Connector 46"/>
            <p:cNvCxnSpPr/>
            <p:nvPr/>
          </p:nvCxnSpPr>
          <p:spPr>
            <a:xfrm rot="5400000">
              <a:off x="6553200" y="4800600"/>
              <a:ext cx="457200" cy="1588"/>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grpSp>
      <p:grpSp>
        <p:nvGrpSpPr>
          <p:cNvPr id="82" name="Group 81"/>
          <p:cNvGrpSpPr/>
          <p:nvPr/>
        </p:nvGrpSpPr>
        <p:grpSpPr>
          <a:xfrm>
            <a:off x="1143001" y="762000"/>
            <a:ext cx="7011988" cy="914400"/>
            <a:chOff x="1143001" y="762000"/>
            <a:chExt cx="7011988" cy="914400"/>
          </a:xfrm>
        </p:grpSpPr>
        <p:cxnSp>
          <p:nvCxnSpPr>
            <p:cNvPr id="4" name="Straight Connector 3"/>
            <p:cNvCxnSpPr>
              <a:stCxn id="2" idx="2"/>
            </p:cNvCxnSpPr>
            <p:nvPr/>
          </p:nvCxnSpPr>
          <p:spPr>
            <a:xfrm rot="5400000">
              <a:off x="4533901" y="952500"/>
              <a:ext cx="381000"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8" name="Straight Connector 7"/>
            <p:cNvCxnSpPr/>
            <p:nvPr/>
          </p:nvCxnSpPr>
          <p:spPr>
            <a:xfrm rot="10800000">
              <a:off x="1143001" y="1143000"/>
              <a:ext cx="3581400"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rot="5400000">
              <a:off x="877095" y="1408906"/>
              <a:ext cx="533400" cy="1588"/>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a:off x="4724401" y="1143000"/>
              <a:ext cx="3429000"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p:nvPr/>
          </p:nvCxnSpPr>
          <p:spPr>
            <a:xfrm rot="5400000">
              <a:off x="7887495" y="1408906"/>
              <a:ext cx="533400" cy="1588"/>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grpSp>
      <p:grpSp>
        <p:nvGrpSpPr>
          <p:cNvPr id="83" name="Group 82"/>
          <p:cNvGrpSpPr/>
          <p:nvPr/>
        </p:nvGrpSpPr>
        <p:grpSpPr>
          <a:xfrm>
            <a:off x="5486400" y="2362200"/>
            <a:ext cx="3125789" cy="838994"/>
            <a:chOff x="5486400" y="2438401"/>
            <a:chExt cx="3125789" cy="838994"/>
          </a:xfrm>
        </p:grpSpPr>
        <p:cxnSp>
          <p:nvCxnSpPr>
            <p:cNvPr id="29" name="Straight Connector 28"/>
            <p:cNvCxnSpPr/>
            <p:nvPr/>
          </p:nvCxnSpPr>
          <p:spPr>
            <a:xfrm>
              <a:off x="8001001" y="2743201"/>
              <a:ext cx="609600"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rot="5400000">
              <a:off x="7849395" y="2590801"/>
              <a:ext cx="304800"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25" name="Straight Connector 24"/>
            <p:cNvCxnSpPr/>
            <p:nvPr/>
          </p:nvCxnSpPr>
          <p:spPr>
            <a:xfrm rot="10800000">
              <a:off x="5487194" y="2743201"/>
              <a:ext cx="2514601" cy="0"/>
            </a:xfrm>
            <a:prstGeom prst="line">
              <a:avLst/>
            </a:prstGeom>
            <a:ln w="57150"/>
          </p:spPr>
          <p:style>
            <a:lnRef idx="3">
              <a:schemeClr val="accent6"/>
            </a:lnRef>
            <a:fillRef idx="0">
              <a:schemeClr val="accent6"/>
            </a:fillRef>
            <a:effectRef idx="2">
              <a:schemeClr val="accent6"/>
            </a:effectRef>
            <a:fontRef idx="minor">
              <a:schemeClr val="tx1"/>
            </a:fontRef>
          </p:style>
        </p:cxnSp>
        <p:cxnSp>
          <p:nvCxnSpPr>
            <p:cNvPr id="27" name="Straight Arrow Connector 26"/>
            <p:cNvCxnSpPr/>
            <p:nvPr/>
          </p:nvCxnSpPr>
          <p:spPr>
            <a:xfrm rot="5400000">
              <a:off x="5220494" y="3009901"/>
              <a:ext cx="533400" cy="1588"/>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cxnSp>
          <p:nvCxnSpPr>
            <p:cNvPr id="31" name="Straight Arrow Connector 30"/>
            <p:cNvCxnSpPr/>
            <p:nvPr/>
          </p:nvCxnSpPr>
          <p:spPr>
            <a:xfrm rot="5400000">
              <a:off x="8344695" y="3009901"/>
              <a:ext cx="533400" cy="1588"/>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grpSp>
      <p:sp>
        <p:nvSpPr>
          <p:cNvPr id="2" name="Rectangle 1"/>
          <p:cNvSpPr/>
          <p:nvPr/>
        </p:nvSpPr>
        <p:spPr>
          <a:xfrm>
            <a:off x="2819401" y="0"/>
            <a:ext cx="3810000" cy="762000"/>
          </a:xfrm>
          <a:prstGeom prst="rect">
            <a:avLst/>
          </a:prstGeom>
          <a:ln w="57150">
            <a:solidFill>
              <a:schemeClr val="accent2"/>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7" name="Rounded Rectangle 16"/>
          <p:cNvSpPr/>
          <p:nvPr/>
        </p:nvSpPr>
        <p:spPr>
          <a:xfrm>
            <a:off x="6400800" y="1752600"/>
            <a:ext cx="2439195" cy="685799"/>
          </a:xfrm>
          <a:prstGeom prst="roundRect">
            <a:avLst/>
          </a:prstGeom>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2" name="Rounded Rectangle 31"/>
          <p:cNvSpPr/>
          <p:nvPr/>
        </p:nvSpPr>
        <p:spPr>
          <a:xfrm>
            <a:off x="3886200" y="3200400"/>
            <a:ext cx="2286000" cy="685800"/>
          </a:xfrm>
          <a:prstGeom prst="roundRect">
            <a:avLst/>
          </a:prstGeom>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3" name="Rounded Rectangle 32"/>
          <p:cNvSpPr/>
          <p:nvPr/>
        </p:nvSpPr>
        <p:spPr>
          <a:xfrm>
            <a:off x="7086600" y="3237130"/>
            <a:ext cx="1981200" cy="725269"/>
          </a:xfrm>
          <a:prstGeom prst="roundRect">
            <a:avLst/>
          </a:prstGeom>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8" name="Rounded Rectangle 47"/>
          <p:cNvSpPr/>
          <p:nvPr/>
        </p:nvSpPr>
        <p:spPr>
          <a:xfrm>
            <a:off x="2971800" y="4572000"/>
            <a:ext cx="1905000" cy="685800"/>
          </a:xfrm>
          <a:prstGeom prst="roundRect">
            <a:avLst/>
          </a:prstGeom>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5" name="Rounded Rectangle 64"/>
          <p:cNvSpPr/>
          <p:nvPr/>
        </p:nvSpPr>
        <p:spPr>
          <a:xfrm>
            <a:off x="762000" y="6019800"/>
            <a:ext cx="2438400" cy="609600"/>
          </a:xfrm>
          <a:prstGeom prst="roundRect">
            <a:avLst/>
          </a:prstGeom>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7" name="TextBox 66"/>
          <p:cNvSpPr txBox="1"/>
          <p:nvPr/>
        </p:nvSpPr>
        <p:spPr>
          <a:xfrm>
            <a:off x="3048000" y="152401"/>
            <a:ext cx="3505200" cy="523220"/>
          </a:xfrm>
          <a:prstGeom prst="rect">
            <a:avLst/>
          </a:prstGeom>
          <a:noFill/>
        </p:spPr>
        <p:txBody>
          <a:bodyPr wrap="square" rtlCol="0">
            <a:spAutoFit/>
          </a:bodyPr>
          <a:lstStyle/>
          <a:p>
            <a:pPr algn="ctr"/>
            <a:r>
              <a:rPr lang="en-US" sz="2800" b="1" dirty="0" smtClean="0">
                <a:solidFill>
                  <a:schemeClr val="bg1"/>
                </a:solidFill>
                <a:latin typeface="Aharoni" pitchFamily="2" charset="-79"/>
                <a:cs typeface="Aharoni" pitchFamily="2" charset="-79"/>
              </a:rPr>
              <a:t>Research Design</a:t>
            </a:r>
            <a:endParaRPr lang="en-US" sz="2800" b="1" dirty="0">
              <a:solidFill>
                <a:schemeClr val="bg1"/>
              </a:solidFill>
              <a:latin typeface="Aharoni" pitchFamily="2" charset="-79"/>
              <a:cs typeface="Aharoni" pitchFamily="2" charset="-79"/>
            </a:endParaRPr>
          </a:p>
        </p:txBody>
      </p:sp>
      <p:sp>
        <p:nvSpPr>
          <p:cNvPr id="69" name="TextBox 68"/>
          <p:cNvSpPr txBox="1"/>
          <p:nvPr/>
        </p:nvSpPr>
        <p:spPr>
          <a:xfrm>
            <a:off x="6477000" y="1905000"/>
            <a:ext cx="2209800" cy="369332"/>
          </a:xfrm>
          <a:prstGeom prst="rect">
            <a:avLst/>
          </a:prstGeom>
          <a:noFill/>
        </p:spPr>
        <p:txBody>
          <a:bodyPr wrap="square" rtlCol="0">
            <a:spAutoFit/>
          </a:bodyPr>
          <a:lstStyle/>
          <a:p>
            <a:pPr algn="ctr"/>
            <a:r>
              <a:rPr lang="en-US" b="1" dirty="0" smtClean="0">
                <a:solidFill>
                  <a:schemeClr val="bg1"/>
                </a:solidFill>
              </a:rPr>
              <a:t>Conclusive Research</a:t>
            </a:r>
            <a:endParaRPr lang="en-US" b="1" dirty="0">
              <a:solidFill>
                <a:schemeClr val="bg1"/>
              </a:solidFill>
            </a:endParaRPr>
          </a:p>
        </p:txBody>
      </p:sp>
      <p:sp>
        <p:nvSpPr>
          <p:cNvPr id="70" name="TextBox 69"/>
          <p:cNvSpPr txBox="1"/>
          <p:nvPr/>
        </p:nvSpPr>
        <p:spPr>
          <a:xfrm>
            <a:off x="3886200" y="3352800"/>
            <a:ext cx="2286000" cy="369332"/>
          </a:xfrm>
          <a:prstGeom prst="rect">
            <a:avLst/>
          </a:prstGeom>
          <a:noFill/>
        </p:spPr>
        <p:txBody>
          <a:bodyPr wrap="square" rtlCol="0">
            <a:spAutoFit/>
          </a:bodyPr>
          <a:lstStyle/>
          <a:p>
            <a:pPr algn="ctr"/>
            <a:r>
              <a:rPr lang="en-US" b="1" dirty="0" smtClean="0">
                <a:solidFill>
                  <a:schemeClr val="bg1"/>
                </a:solidFill>
              </a:rPr>
              <a:t>Descriptive Research</a:t>
            </a:r>
            <a:endParaRPr lang="en-US" b="1" dirty="0">
              <a:solidFill>
                <a:schemeClr val="bg1"/>
              </a:solidFill>
            </a:endParaRPr>
          </a:p>
        </p:txBody>
      </p:sp>
      <p:sp>
        <p:nvSpPr>
          <p:cNvPr id="71" name="TextBox 70"/>
          <p:cNvSpPr txBox="1"/>
          <p:nvPr/>
        </p:nvSpPr>
        <p:spPr>
          <a:xfrm>
            <a:off x="7086600" y="3352800"/>
            <a:ext cx="2057400" cy="369332"/>
          </a:xfrm>
          <a:prstGeom prst="rect">
            <a:avLst/>
          </a:prstGeom>
          <a:noFill/>
        </p:spPr>
        <p:txBody>
          <a:bodyPr wrap="square" rtlCol="0">
            <a:spAutoFit/>
          </a:bodyPr>
          <a:lstStyle/>
          <a:p>
            <a:pPr algn="ctr"/>
            <a:r>
              <a:rPr lang="en-US" b="1" dirty="0" smtClean="0">
                <a:solidFill>
                  <a:schemeClr val="bg1"/>
                </a:solidFill>
              </a:rPr>
              <a:t>Causal Research</a:t>
            </a:r>
            <a:endParaRPr lang="en-US" b="1" dirty="0">
              <a:solidFill>
                <a:schemeClr val="bg1"/>
              </a:solidFill>
            </a:endParaRPr>
          </a:p>
        </p:txBody>
      </p:sp>
      <p:sp>
        <p:nvSpPr>
          <p:cNvPr id="72" name="TextBox 71"/>
          <p:cNvSpPr txBox="1"/>
          <p:nvPr/>
        </p:nvSpPr>
        <p:spPr>
          <a:xfrm>
            <a:off x="2971800" y="4648200"/>
            <a:ext cx="1981200" cy="369332"/>
          </a:xfrm>
          <a:prstGeom prst="rect">
            <a:avLst/>
          </a:prstGeom>
          <a:noFill/>
        </p:spPr>
        <p:txBody>
          <a:bodyPr wrap="square" rtlCol="0">
            <a:spAutoFit/>
          </a:bodyPr>
          <a:lstStyle/>
          <a:p>
            <a:pPr algn="ctr"/>
            <a:r>
              <a:rPr lang="en-US" b="1" dirty="0" smtClean="0">
                <a:solidFill>
                  <a:schemeClr val="bg1"/>
                </a:solidFill>
              </a:rPr>
              <a:t>Cross -Sectional</a:t>
            </a:r>
            <a:endParaRPr lang="en-US" b="1" dirty="0">
              <a:solidFill>
                <a:schemeClr val="bg1"/>
              </a:solidFill>
            </a:endParaRPr>
          </a:p>
        </p:txBody>
      </p:sp>
      <p:sp>
        <p:nvSpPr>
          <p:cNvPr id="73" name="Rounded Rectangle 72"/>
          <p:cNvSpPr/>
          <p:nvPr/>
        </p:nvSpPr>
        <p:spPr>
          <a:xfrm>
            <a:off x="6172200" y="4572000"/>
            <a:ext cx="1524000" cy="609600"/>
          </a:xfrm>
          <a:prstGeom prst="roundRect">
            <a:avLst/>
          </a:prstGeom>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4" name="TextBox 73"/>
          <p:cNvSpPr txBox="1"/>
          <p:nvPr/>
        </p:nvSpPr>
        <p:spPr>
          <a:xfrm>
            <a:off x="6248400" y="4724400"/>
            <a:ext cx="1371600" cy="369332"/>
          </a:xfrm>
          <a:prstGeom prst="rect">
            <a:avLst/>
          </a:prstGeom>
          <a:noFill/>
        </p:spPr>
        <p:txBody>
          <a:bodyPr wrap="square" rtlCol="0">
            <a:spAutoFit/>
          </a:bodyPr>
          <a:lstStyle/>
          <a:p>
            <a:pPr algn="ctr"/>
            <a:r>
              <a:rPr lang="en-US" b="1" dirty="0" smtClean="0">
                <a:solidFill>
                  <a:schemeClr val="bg1"/>
                </a:solidFill>
              </a:rPr>
              <a:t>Longitudinal </a:t>
            </a:r>
            <a:endParaRPr lang="en-US" b="1" dirty="0">
              <a:solidFill>
                <a:schemeClr val="bg1"/>
              </a:solidFill>
            </a:endParaRPr>
          </a:p>
        </p:txBody>
      </p:sp>
      <p:sp>
        <p:nvSpPr>
          <p:cNvPr id="75" name="TextBox 74"/>
          <p:cNvSpPr txBox="1"/>
          <p:nvPr/>
        </p:nvSpPr>
        <p:spPr>
          <a:xfrm>
            <a:off x="762000" y="6172200"/>
            <a:ext cx="2362200" cy="369332"/>
          </a:xfrm>
          <a:prstGeom prst="rect">
            <a:avLst/>
          </a:prstGeom>
          <a:noFill/>
        </p:spPr>
        <p:txBody>
          <a:bodyPr wrap="square" rtlCol="0">
            <a:spAutoFit/>
          </a:bodyPr>
          <a:lstStyle/>
          <a:p>
            <a:pPr algn="ctr"/>
            <a:r>
              <a:rPr lang="en-US" b="1" dirty="0" smtClean="0">
                <a:solidFill>
                  <a:schemeClr val="bg1"/>
                </a:solidFill>
              </a:rPr>
              <a:t>Single Cross-Sectional</a:t>
            </a:r>
            <a:endParaRPr lang="en-US" b="1" dirty="0">
              <a:solidFill>
                <a:schemeClr val="bg1"/>
              </a:solidFill>
            </a:endParaRPr>
          </a:p>
        </p:txBody>
      </p:sp>
      <p:sp>
        <p:nvSpPr>
          <p:cNvPr id="76" name="Rounded Rectangle 75"/>
          <p:cNvSpPr/>
          <p:nvPr/>
        </p:nvSpPr>
        <p:spPr>
          <a:xfrm>
            <a:off x="4876800" y="6019800"/>
            <a:ext cx="2590800" cy="685800"/>
          </a:xfrm>
          <a:prstGeom prst="roundRect">
            <a:avLst/>
          </a:prstGeom>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7" name="TextBox 76"/>
          <p:cNvSpPr txBox="1"/>
          <p:nvPr/>
        </p:nvSpPr>
        <p:spPr>
          <a:xfrm>
            <a:off x="4876800" y="6172200"/>
            <a:ext cx="2667000" cy="369332"/>
          </a:xfrm>
          <a:prstGeom prst="rect">
            <a:avLst/>
          </a:prstGeom>
          <a:noFill/>
        </p:spPr>
        <p:txBody>
          <a:bodyPr wrap="square" rtlCol="0">
            <a:spAutoFit/>
          </a:bodyPr>
          <a:lstStyle/>
          <a:p>
            <a:pPr algn="ctr"/>
            <a:r>
              <a:rPr lang="en-US" b="1" dirty="0" smtClean="0">
                <a:solidFill>
                  <a:schemeClr val="bg1"/>
                </a:solidFill>
              </a:rPr>
              <a:t>Multiple Cross-Sectional</a:t>
            </a:r>
            <a:endParaRPr lang="en-US" b="1" dirty="0">
              <a:solidFill>
                <a:schemeClr val="bg1"/>
              </a:solidFill>
            </a:endParaRPr>
          </a:p>
        </p:txBody>
      </p:sp>
      <p:sp>
        <p:nvSpPr>
          <p:cNvPr id="84" name="Rounded Rectangle 83"/>
          <p:cNvSpPr/>
          <p:nvPr/>
        </p:nvSpPr>
        <p:spPr>
          <a:xfrm>
            <a:off x="304800" y="1676400"/>
            <a:ext cx="1752601" cy="609600"/>
          </a:xfrm>
          <a:prstGeom prst="roundRect">
            <a:avLst/>
          </a:prstGeom>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chemeClr val="bg1"/>
                </a:solidFill>
              </a:rPr>
              <a:t>Exploratory Research</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Exploratory Vs. Conclusive Research</a:t>
            </a:r>
            <a:endParaRPr lang="en-US" dirty="0">
              <a:solidFill>
                <a:srgbClr val="C00000"/>
              </a:solidFill>
            </a:endParaRPr>
          </a:p>
        </p:txBody>
      </p:sp>
      <p:graphicFrame>
        <p:nvGraphicFramePr>
          <p:cNvPr id="8" name="Content Placeholder 7"/>
          <p:cNvGraphicFramePr>
            <a:graphicFrameLocks noGrp="1"/>
          </p:cNvGraphicFramePr>
          <p:nvPr>
            <p:ph idx="1"/>
          </p:nvPr>
        </p:nvGraphicFramePr>
        <p:xfrm>
          <a:off x="152400" y="2133600"/>
          <a:ext cx="8839200" cy="4191000"/>
        </p:xfrm>
        <a:graphic>
          <a:graphicData uri="http://schemas.openxmlformats.org/drawingml/2006/table">
            <a:tbl>
              <a:tblPr firstRow="1" bandRow="1">
                <a:tableStyleId>{68D230F3-CF80-4859-8CE7-A43EE81993B5}</a:tableStyleId>
              </a:tblPr>
              <a:tblGrid>
                <a:gridCol w="2946400"/>
                <a:gridCol w="2946400"/>
                <a:gridCol w="2946400"/>
              </a:tblGrid>
              <a:tr h="547304">
                <a:tc>
                  <a:txBody>
                    <a:bodyPr/>
                    <a:lstStyle/>
                    <a:p>
                      <a:endParaRPr lang="en-US" dirty="0"/>
                    </a:p>
                  </a:txBody>
                  <a:tcPr/>
                </a:tc>
                <a:tc>
                  <a:txBody>
                    <a:bodyPr/>
                    <a:lstStyle/>
                    <a:p>
                      <a:pPr algn="ctr"/>
                      <a:r>
                        <a:rPr lang="en-US" sz="2400" dirty="0" smtClean="0"/>
                        <a:t>Exploratory</a:t>
                      </a:r>
                      <a:endParaRPr lang="en-US" sz="2400" dirty="0"/>
                    </a:p>
                  </a:txBody>
                  <a:tcPr/>
                </a:tc>
                <a:tc>
                  <a:txBody>
                    <a:bodyPr/>
                    <a:lstStyle/>
                    <a:p>
                      <a:pPr algn="ctr"/>
                      <a:r>
                        <a:rPr lang="en-US" sz="2400" dirty="0" smtClean="0"/>
                        <a:t>Conclusive</a:t>
                      </a:r>
                      <a:endParaRPr lang="en-US" sz="2400" dirty="0"/>
                    </a:p>
                  </a:txBody>
                  <a:tcPr/>
                </a:tc>
              </a:tr>
              <a:tr h="944662">
                <a:tc>
                  <a:txBody>
                    <a:bodyPr/>
                    <a:lstStyle/>
                    <a:p>
                      <a:r>
                        <a:rPr lang="en-US" b="1" dirty="0" smtClean="0"/>
                        <a:t>Objective:</a:t>
                      </a:r>
                      <a:endParaRPr lang="en-US" b="1" dirty="0"/>
                    </a:p>
                  </a:txBody>
                  <a:tcPr/>
                </a:tc>
                <a:tc>
                  <a:txBody>
                    <a:bodyPr/>
                    <a:lstStyle/>
                    <a:p>
                      <a:pPr algn="l"/>
                      <a:r>
                        <a:rPr lang="en-US" dirty="0" smtClean="0"/>
                        <a:t>To provide insights</a:t>
                      </a:r>
                      <a:r>
                        <a:rPr lang="en-US" baseline="0" dirty="0" smtClean="0"/>
                        <a:t> and understanding</a:t>
                      </a:r>
                      <a:endParaRPr lang="en-US" dirty="0"/>
                    </a:p>
                  </a:txBody>
                  <a:tcPr/>
                </a:tc>
                <a:tc>
                  <a:txBody>
                    <a:bodyPr/>
                    <a:lstStyle/>
                    <a:p>
                      <a:pPr algn="l"/>
                      <a:r>
                        <a:rPr lang="en-US" dirty="0" smtClean="0"/>
                        <a:t>To</a:t>
                      </a:r>
                      <a:r>
                        <a:rPr lang="en-US" baseline="0" dirty="0" smtClean="0"/>
                        <a:t> test specific hypothesis and examine relations</a:t>
                      </a:r>
                      <a:endParaRPr lang="en-US" dirty="0"/>
                    </a:p>
                  </a:txBody>
                  <a:tcPr/>
                </a:tc>
              </a:tr>
              <a:tr h="944662">
                <a:tc>
                  <a:txBody>
                    <a:bodyPr/>
                    <a:lstStyle/>
                    <a:p>
                      <a:r>
                        <a:rPr lang="en-US" b="1" dirty="0" smtClean="0"/>
                        <a:t>Characteristics:</a:t>
                      </a:r>
                      <a:endParaRPr lang="en-US" b="1" dirty="0"/>
                    </a:p>
                  </a:txBody>
                  <a:tcPr/>
                </a:tc>
                <a:tc>
                  <a:txBody>
                    <a:bodyPr/>
                    <a:lstStyle/>
                    <a:p>
                      <a:pPr algn="l"/>
                      <a:r>
                        <a:rPr lang="en-US" dirty="0" smtClean="0"/>
                        <a:t>Information needed</a:t>
                      </a:r>
                      <a:r>
                        <a:rPr lang="en-US" baseline="0" dirty="0" smtClean="0"/>
                        <a:t> is defined loosely</a:t>
                      </a:r>
                      <a:endParaRPr lang="en-US" dirty="0"/>
                    </a:p>
                  </a:txBody>
                  <a:tcPr/>
                </a:tc>
                <a:tc>
                  <a:txBody>
                    <a:bodyPr/>
                    <a:lstStyle/>
                    <a:p>
                      <a:pPr algn="l"/>
                      <a:r>
                        <a:rPr lang="en-US" dirty="0" smtClean="0"/>
                        <a:t>Information needed</a:t>
                      </a:r>
                      <a:r>
                        <a:rPr lang="en-US" baseline="0" dirty="0" smtClean="0"/>
                        <a:t> is clearly defined</a:t>
                      </a:r>
                      <a:endParaRPr lang="en-US" dirty="0"/>
                    </a:p>
                  </a:txBody>
                  <a:tcPr/>
                </a:tc>
              </a:tr>
              <a:tr h="1754372">
                <a:tc>
                  <a:txBody>
                    <a:bodyPr/>
                    <a:lstStyle/>
                    <a:p>
                      <a:r>
                        <a:rPr lang="en-US" b="1" dirty="0" smtClean="0"/>
                        <a:t>Findings/Results:</a:t>
                      </a:r>
                      <a:endParaRPr lang="en-US" b="1" dirty="0"/>
                    </a:p>
                  </a:txBody>
                  <a:tcPr/>
                </a:tc>
                <a:tc>
                  <a:txBody>
                    <a:bodyPr/>
                    <a:lstStyle/>
                    <a:p>
                      <a:pPr algn="l"/>
                      <a:r>
                        <a:rPr lang="en-US" dirty="0" smtClean="0"/>
                        <a:t>Tentative</a:t>
                      </a:r>
                      <a:br>
                        <a:rPr lang="en-US" dirty="0" smtClean="0"/>
                      </a:br>
                      <a:r>
                        <a:rPr lang="en-US" dirty="0" smtClean="0"/>
                        <a:t/>
                      </a:r>
                      <a:br>
                        <a:rPr lang="en-US" dirty="0" smtClean="0"/>
                      </a:br>
                      <a:r>
                        <a:rPr lang="en-US" dirty="0" smtClean="0"/>
                        <a:t>Generally followed by </a:t>
                      </a:r>
                      <a:r>
                        <a:rPr lang="en-US" smtClean="0"/>
                        <a:t>conclusive </a:t>
                      </a:r>
                      <a:r>
                        <a:rPr lang="en-US" smtClean="0"/>
                        <a:t>research</a:t>
                      </a:r>
                      <a:endParaRPr lang="en-US" dirty="0"/>
                    </a:p>
                  </a:txBody>
                  <a:tcPr/>
                </a:tc>
                <a:tc>
                  <a:txBody>
                    <a:bodyPr/>
                    <a:lstStyle/>
                    <a:p>
                      <a:pPr algn="l"/>
                      <a:r>
                        <a:rPr lang="en-US" dirty="0" smtClean="0"/>
                        <a:t>Conclusive</a:t>
                      </a:r>
                      <a:endParaRPr lang="en-US" dirty="0"/>
                    </a:p>
                  </a:txBody>
                  <a:tcPr/>
                </a:tc>
              </a:tr>
            </a:tbl>
          </a:graphicData>
        </a:graphic>
      </p:graphicFrame>
      <p:cxnSp>
        <p:nvCxnSpPr>
          <p:cNvPr id="4" name="Straight Connector 3"/>
          <p:cNvCxnSpPr/>
          <p:nvPr/>
        </p:nvCxnSpPr>
        <p:spPr>
          <a:xfrm>
            <a:off x="0" y="1295400"/>
            <a:ext cx="9144000"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Research Design Definitions</a:t>
            </a:r>
            <a:endParaRPr lang="en-US" dirty="0">
              <a:solidFill>
                <a:srgbClr val="C00000"/>
              </a:solidFill>
            </a:endParaRPr>
          </a:p>
        </p:txBody>
      </p:sp>
      <p:sp>
        <p:nvSpPr>
          <p:cNvPr id="3" name="Content Placeholder 2"/>
          <p:cNvSpPr>
            <a:spLocks noGrp="1"/>
          </p:cNvSpPr>
          <p:nvPr>
            <p:ph idx="1"/>
          </p:nvPr>
        </p:nvSpPr>
        <p:spPr>
          <a:xfrm>
            <a:off x="457200" y="1600200"/>
            <a:ext cx="8458200" cy="4525963"/>
          </a:xfrm>
        </p:spPr>
        <p:txBody>
          <a:bodyPr>
            <a:normAutofit/>
          </a:bodyPr>
          <a:lstStyle/>
          <a:p>
            <a:r>
              <a:rPr lang="en-US" sz="2500" b="1" dirty="0" smtClean="0">
                <a:solidFill>
                  <a:srgbClr val="C00000"/>
                </a:solidFill>
              </a:rPr>
              <a:t>Descriptive Research- </a:t>
            </a:r>
            <a:r>
              <a:rPr lang="en-US" sz="2500" dirty="0" smtClean="0"/>
              <a:t>is used to describe something usually market characteristics or functions</a:t>
            </a:r>
          </a:p>
          <a:p>
            <a:pPr lvl="1">
              <a:buFont typeface="Wingdings" pitchFamily="2" charset="2"/>
              <a:buChar char="§"/>
            </a:pPr>
            <a:r>
              <a:rPr lang="en-US" sz="2500" dirty="0" smtClean="0"/>
              <a:t>Determine the degree to which marketing variables are associated</a:t>
            </a:r>
          </a:p>
          <a:p>
            <a:pPr lvl="1">
              <a:buNone/>
            </a:pPr>
            <a:endParaRPr lang="en-US" sz="2500" b="1" dirty="0" smtClean="0"/>
          </a:p>
          <a:p>
            <a:r>
              <a:rPr lang="en-US" sz="2500" b="1" dirty="0" smtClean="0">
                <a:solidFill>
                  <a:srgbClr val="C00000"/>
                </a:solidFill>
              </a:rPr>
              <a:t>Causal Research</a:t>
            </a:r>
            <a:r>
              <a:rPr lang="en-US" sz="2500" dirty="0" smtClean="0">
                <a:solidFill>
                  <a:srgbClr val="C00000"/>
                </a:solidFill>
              </a:rPr>
              <a:t>- </a:t>
            </a:r>
            <a:r>
              <a:rPr lang="en-US" sz="2500" dirty="0" smtClean="0"/>
              <a:t>is used to obtain evidence of cause-and-effect relationships</a:t>
            </a:r>
            <a:br>
              <a:rPr lang="en-US" sz="2500" dirty="0" smtClean="0"/>
            </a:br>
            <a:endParaRPr lang="en-US" sz="2500" dirty="0" smtClean="0"/>
          </a:p>
        </p:txBody>
      </p:sp>
      <p:pic>
        <p:nvPicPr>
          <p:cNvPr id="4" name="Picture 3"/>
          <p:cNvPicPr>
            <a:picLocks noChangeAspect="1" noChangeArrowheads="1"/>
          </p:cNvPicPr>
          <p:nvPr/>
        </p:nvPicPr>
        <p:blipFill>
          <a:blip r:embed="rId2" cstate="print"/>
          <a:srcRect/>
          <a:stretch>
            <a:fillRect/>
          </a:stretch>
        </p:blipFill>
        <p:spPr bwMode="auto">
          <a:xfrm>
            <a:off x="0" y="6400800"/>
            <a:ext cx="9144000" cy="457200"/>
          </a:xfrm>
          <a:prstGeom prst="rect">
            <a:avLst/>
          </a:prstGeom>
          <a:noFill/>
          <a:ln w="9525">
            <a:noFill/>
            <a:miter lim="800000"/>
            <a:headEnd/>
            <a:tailEnd/>
          </a:ln>
        </p:spPr>
      </p:pic>
      <p:cxnSp>
        <p:nvCxnSpPr>
          <p:cNvPr id="5" name="Straight Connector 4"/>
          <p:cNvCxnSpPr/>
          <p:nvPr/>
        </p:nvCxnSpPr>
        <p:spPr>
          <a:xfrm>
            <a:off x="0" y="1295400"/>
            <a:ext cx="9144000"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solidFill>
                  <a:srgbClr val="C00000"/>
                </a:solidFill>
              </a:rPr>
              <a:t>Research Design Definitions Continued</a:t>
            </a:r>
            <a:endParaRPr lang="en-US" dirty="0">
              <a:solidFill>
                <a:srgbClr val="C00000"/>
              </a:solidFill>
            </a:endParaRPr>
          </a:p>
        </p:txBody>
      </p:sp>
      <p:sp>
        <p:nvSpPr>
          <p:cNvPr id="3" name="Content Placeholder 2"/>
          <p:cNvSpPr>
            <a:spLocks noGrp="1"/>
          </p:cNvSpPr>
          <p:nvPr>
            <p:ph idx="1"/>
          </p:nvPr>
        </p:nvSpPr>
        <p:spPr/>
        <p:txBody>
          <a:bodyPr>
            <a:noAutofit/>
          </a:bodyPr>
          <a:lstStyle/>
          <a:p>
            <a:r>
              <a:rPr lang="en-US" sz="2300" b="1" dirty="0" smtClean="0">
                <a:solidFill>
                  <a:srgbClr val="C00000"/>
                </a:solidFill>
              </a:rPr>
              <a:t>Cross-Sectional Research</a:t>
            </a:r>
            <a:r>
              <a:rPr lang="en-US" sz="2300" dirty="0" smtClean="0">
                <a:solidFill>
                  <a:srgbClr val="C00000"/>
                </a:solidFill>
              </a:rPr>
              <a:t>- </a:t>
            </a:r>
            <a:r>
              <a:rPr lang="en-US" sz="2300" dirty="0" smtClean="0"/>
              <a:t>involves the collection of information from any given sample of population</a:t>
            </a:r>
            <a:br>
              <a:rPr lang="en-US" sz="2300" dirty="0" smtClean="0"/>
            </a:br>
            <a:endParaRPr lang="en-US" sz="2300" dirty="0" smtClean="0"/>
          </a:p>
          <a:p>
            <a:pPr lvl="2">
              <a:buFont typeface="Wingdings" pitchFamily="2" charset="2"/>
              <a:buChar char="§"/>
            </a:pPr>
            <a:r>
              <a:rPr lang="en-US" sz="1900" b="1" dirty="0" smtClean="0">
                <a:solidFill>
                  <a:srgbClr val="C00000"/>
                </a:solidFill>
              </a:rPr>
              <a:t>Single Cross-Sectional-</a:t>
            </a:r>
            <a:r>
              <a:rPr lang="en-US" sz="1900" dirty="0" smtClean="0">
                <a:solidFill>
                  <a:srgbClr val="C00000"/>
                </a:solidFill>
              </a:rPr>
              <a:t> </a:t>
            </a:r>
            <a:r>
              <a:rPr lang="en-US" sz="1900" dirty="0" smtClean="0"/>
              <a:t>only one sample of respondents is drawn from the target population</a:t>
            </a:r>
            <a:br>
              <a:rPr lang="en-US" sz="1900" dirty="0" smtClean="0"/>
            </a:br>
            <a:endParaRPr lang="en-US" sz="1900" dirty="0" smtClean="0"/>
          </a:p>
          <a:p>
            <a:pPr lvl="2">
              <a:buFont typeface="Wingdings" pitchFamily="2" charset="2"/>
              <a:buChar char="§"/>
            </a:pPr>
            <a:r>
              <a:rPr lang="en-US" sz="1900" b="1" dirty="0" smtClean="0">
                <a:solidFill>
                  <a:srgbClr val="C00000"/>
                </a:solidFill>
              </a:rPr>
              <a:t>Multiple Cross-Sectional-</a:t>
            </a:r>
            <a:r>
              <a:rPr lang="en-US" sz="1900" dirty="0" smtClean="0">
                <a:solidFill>
                  <a:srgbClr val="C00000"/>
                </a:solidFill>
              </a:rPr>
              <a:t> </a:t>
            </a:r>
            <a:r>
              <a:rPr lang="en-US" sz="1900" dirty="0" smtClean="0"/>
              <a:t>there are two or more samples of respondents</a:t>
            </a:r>
            <a:endParaRPr lang="en-US" sz="1900" b="1" dirty="0" smtClean="0"/>
          </a:p>
          <a:p>
            <a:pPr>
              <a:buNone/>
            </a:pPr>
            <a:endParaRPr lang="en-US" sz="2300" b="1" dirty="0" smtClean="0"/>
          </a:p>
          <a:p>
            <a:r>
              <a:rPr lang="en-US" sz="2300" b="1" dirty="0" smtClean="0">
                <a:solidFill>
                  <a:srgbClr val="C00000"/>
                </a:solidFill>
              </a:rPr>
              <a:t>Longitudinal Designs</a:t>
            </a:r>
            <a:r>
              <a:rPr lang="en-US" sz="2300" dirty="0" smtClean="0">
                <a:solidFill>
                  <a:srgbClr val="C00000"/>
                </a:solidFill>
              </a:rPr>
              <a:t>- </a:t>
            </a:r>
            <a:r>
              <a:rPr lang="en-US" sz="2300" dirty="0" smtClean="0"/>
              <a:t>a fixed sample of population elements is measured repeatedly on the same variables</a:t>
            </a:r>
          </a:p>
          <a:p>
            <a:pPr lvl="1">
              <a:buNone/>
            </a:pPr>
            <a:r>
              <a:rPr lang="en-US" sz="2300" b="1" dirty="0" smtClean="0"/>
              <a:t/>
            </a:r>
            <a:br>
              <a:rPr lang="en-US" sz="2300" b="1" dirty="0" smtClean="0"/>
            </a:br>
            <a:endParaRPr lang="en-US" sz="2300" b="1" dirty="0" smtClean="0"/>
          </a:p>
        </p:txBody>
      </p:sp>
      <p:pic>
        <p:nvPicPr>
          <p:cNvPr id="4" name="Picture 3"/>
          <p:cNvPicPr>
            <a:picLocks noChangeAspect="1" noChangeArrowheads="1"/>
          </p:cNvPicPr>
          <p:nvPr/>
        </p:nvPicPr>
        <p:blipFill>
          <a:blip r:embed="rId3" cstate="print"/>
          <a:srcRect/>
          <a:stretch>
            <a:fillRect/>
          </a:stretch>
        </p:blipFill>
        <p:spPr bwMode="auto">
          <a:xfrm>
            <a:off x="0" y="6400800"/>
            <a:ext cx="9144000" cy="457200"/>
          </a:xfrm>
          <a:prstGeom prst="rect">
            <a:avLst/>
          </a:prstGeom>
          <a:noFill/>
          <a:ln w="9525">
            <a:noFill/>
            <a:miter lim="800000"/>
            <a:headEnd/>
            <a:tailEnd/>
          </a:ln>
        </p:spPr>
      </p:pic>
      <p:cxnSp>
        <p:nvCxnSpPr>
          <p:cNvPr id="5" name="Straight Connector 4"/>
          <p:cNvCxnSpPr/>
          <p:nvPr/>
        </p:nvCxnSpPr>
        <p:spPr>
          <a:xfrm>
            <a:off x="0" y="1295400"/>
            <a:ext cx="9144000"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heme4">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3">
  <a:themeElements>
    <a:clrScheme name="financial_stat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nancial_status">
      <a:majorFont>
        <a:latin typeface="Eras Bold ITC"/>
        <a:ea typeface=""/>
        <a:cs typeface=""/>
      </a:majorFont>
      <a:minorFont>
        <a:latin typeface="Eras Bold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ncial_stat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ncial_stat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nancial_stat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nancial_stat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ncial_stat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nancial_stat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nancial_stat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nancial_stat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nancial_stat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nancial_stat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nancial_stat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nancial_stat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1761</TotalTime>
  <Words>1328</Words>
  <Application>Microsoft Office PowerPoint</Application>
  <PresentationFormat>On-screen Show (4:3)</PresentationFormat>
  <Paragraphs>301</Paragraphs>
  <Slides>35</Slides>
  <Notes>20</Notes>
  <HiddenSlides>0</HiddenSlides>
  <MMClips>0</MMClips>
  <ScaleCrop>false</ScaleCrop>
  <HeadingPairs>
    <vt:vector size="4" baseType="variant">
      <vt:variant>
        <vt:lpstr>Theme</vt:lpstr>
      </vt:variant>
      <vt:variant>
        <vt:i4>7</vt:i4>
      </vt:variant>
      <vt:variant>
        <vt:lpstr>Slide Titles</vt:lpstr>
      </vt:variant>
      <vt:variant>
        <vt:i4>35</vt:i4>
      </vt:variant>
    </vt:vector>
  </HeadingPairs>
  <TitlesOfParts>
    <vt:vector size="42" baseType="lpstr">
      <vt:lpstr>Theme4</vt:lpstr>
      <vt:lpstr>Theme3</vt:lpstr>
      <vt:lpstr>Theme2</vt:lpstr>
      <vt:lpstr>1_Theme2</vt:lpstr>
      <vt:lpstr>2_Theme2</vt:lpstr>
      <vt:lpstr>3_Theme2</vt:lpstr>
      <vt:lpstr>4_Theme2</vt:lpstr>
      <vt:lpstr>Nicole Fiamingo’s Presentation</vt:lpstr>
      <vt:lpstr>Dell Printer: “The New Kid On The Block”</vt:lpstr>
      <vt:lpstr>Chapter 3</vt:lpstr>
      <vt:lpstr>Marketing Research Proposal</vt:lpstr>
      <vt:lpstr>What the Research Design Includes</vt:lpstr>
      <vt:lpstr>Slide 6</vt:lpstr>
      <vt:lpstr>Exploratory Vs. Conclusive Research</vt:lpstr>
      <vt:lpstr>Research Design Definitions</vt:lpstr>
      <vt:lpstr>Research Design Definitions Continued</vt:lpstr>
      <vt:lpstr>Slide 10</vt:lpstr>
      <vt:lpstr>Class Discussion Review</vt:lpstr>
      <vt:lpstr>Chapters 1 and 2 Review</vt:lpstr>
      <vt:lpstr>Dell Running Case</vt:lpstr>
      <vt:lpstr>Slide 14</vt:lpstr>
      <vt:lpstr>Class Discussion</vt:lpstr>
      <vt:lpstr>Chapter 4</vt:lpstr>
      <vt:lpstr>Slide 17</vt:lpstr>
      <vt:lpstr>Dell Running Case</vt:lpstr>
      <vt:lpstr>Slide 19</vt:lpstr>
      <vt:lpstr>Slide 20</vt:lpstr>
      <vt:lpstr>Slide 21</vt:lpstr>
      <vt:lpstr>Dell Running Case</vt:lpstr>
      <vt:lpstr>Dell’s Current Marketing Strategy</vt:lpstr>
      <vt:lpstr>Slide 24</vt:lpstr>
      <vt:lpstr>Chapter 5</vt:lpstr>
      <vt:lpstr>Slide 26</vt:lpstr>
      <vt:lpstr>Qualitative Vs. Quantitative</vt:lpstr>
      <vt:lpstr>Slide 28</vt:lpstr>
      <vt:lpstr>Analysis of Qualitative Data</vt:lpstr>
      <vt:lpstr>Class Discussion Review</vt:lpstr>
      <vt:lpstr>Dell Running Case</vt:lpstr>
      <vt:lpstr>Procedure for Planning and Conducting Focus Groups</vt:lpstr>
      <vt:lpstr>Focus Group Discussion Guide for Dell</vt:lpstr>
      <vt:lpstr>Dell Running Case Continued</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Nicole</dc:creator>
  <cp:lastModifiedBy>Nicole</cp:lastModifiedBy>
  <cp:revision>362</cp:revision>
  <dcterms:created xsi:type="dcterms:W3CDTF">2011-02-12T13:15:00Z</dcterms:created>
  <dcterms:modified xsi:type="dcterms:W3CDTF">2011-02-23T14:38:59Z</dcterms:modified>
</cp:coreProperties>
</file>